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355" r:id="rId2"/>
    <p:sldId id="413" r:id="rId3"/>
    <p:sldId id="414" r:id="rId4"/>
    <p:sldId id="427" r:id="rId5"/>
    <p:sldId id="442" r:id="rId6"/>
    <p:sldId id="417" r:id="rId7"/>
    <p:sldId id="428" r:id="rId8"/>
    <p:sldId id="449" r:id="rId9"/>
    <p:sldId id="431" r:id="rId10"/>
    <p:sldId id="432" r:id="rId11"/>
    <p:sldId id="433" r:id="rId12"/>
    <p:sldId id="434" r:id="rId13"/>
    <p:sldId id="439" r:id="rId14"/>
    <p:sldId id="443" r:id="rId15"/>
    <p:sldId id="444" r:id="rId16"/>
    <p:sldId id="450" r:id="rId17"/>
    <p:sldId id="448" r:id="rId18"/>
    <p:sldId id="451" r:id="rId19"/>
    <p:sldId id="437" r:id="rId20"/>
    <p:sldId id="452" r:id="rId21"/>
    <p:sldId id="453" r:id="rId22"/>
    <p:sldId id="438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74AC"/>
    <a:srgbClr val="1F365E"/>
    <a:srgbClr val="4187C4"/>
    <a:srgbClr val="FF9999"/>
    <a:srgbClr val="ACCCEA"/>
    <a:srgbClr val="CADFF2"/>
    <a:srgbClr val="D4E5F4"/>
    <a:srgbClr val="E2525E"/>
    <a:srgbClr val="27537B"/>
    <a:srgbClr val="A789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453" autoAdjust="0"/>
    <p:restoredTop sz="94660"/>
  </p:normalViewPr>
  <p:slideViewPr>
    <p:cSldViewPr snapToGrid="0">
      <p:cViewPr>
        <p:scale>
          <a:sx n="117" d="100"/>
          <a:sy n="117" d="100"/>
        </p:scale>
        <p:origin x="-906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CB0AFB-F180-4472-A2A1-DF6F0403F651}" type="datetimeFigureOut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4510DF-0803-429F-98F5-F126BC75C2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039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510DF-0803-429F-98F5-F126BC75C26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304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483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231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495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959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110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296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019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510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916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040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744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60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ci.go.kr/kciportal/ci/sereArticleSearch/ciSereArtiView.kci?sereArticleSearchBean.artiId=ART002011409" TargetMode="External"/><Relationship Id="rId7" Type="http://schemas.openxmlformats.org/officeDocument/2006/relationships/hyperlink" Target="https://kldp.org/node/153530" TargetMode="External"/><Relationship Id="rId2" Type="http://schemas.openxmlformats.org/officeDocument/2006/relationships/hyperlink" Target="https://www.dbpia.co.kr/journal/articleDetail?nodeId=NODE0650308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kiise.or.kr/e_journal/2012/1/cpl/pdf/01.pdf" TargetMode="External"/><Relationship Id="rId5" Type="http://schemas.openxmlformats.org/officeDocument/2006/relationships/hyperlink" Target="http://blog.naver.com/PostView.nhn?blogId=kkrdiamond77&amp;logNo=221276401746&amp;parentCategoryNo=&amp;categoryNo=68&amp;viewDate=&amp;isShowPopularPosts=false&amp;from=postView" TargetMode="External"/><Relationship Id="rId4" Type="http://schemas.openxmlformats.org/officeDocument/2006/relationships/hyperlink" Target="https://jongmin92.github.io/2019/02/28/Java/java-with-non-blocking-io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/>
          <p:cNvSpPr/>
          <p:nvPr/>
        </p:nvSpPr>
        <p:spPr>
          <a:xfrm>
            <a:off x="2669616" y="1069559"/>
            <a:ext cx="710621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5400" kern="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[ </a:t>
            </a:r>
            <a:r>
              <a:rPr lang="en-US" altLang="ko-KR" sz="5400" kern="0" dirty="0" smtClean="0">
                <a:solidFill>
                  <a:srgbClr val="00B0F0"/>
                </a:solidFill>
                <a:latin typeface="HY견고딕" pitchFamily="18" charset="-127"/>
                <a:ea typeface="HY견고딕" pitchFamily="18" charset="-127"/>
              </a:rPr>
              <a:t>POSCO</a:t>
            </a:r>
            <a:r>
              <a:rPr lang="en-US" altLang="ko-KR" sz="5400" kern="0" dirty="0" smtClean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-</a:t>
            </a:r>
            <a:r>
              <a:rPr lang="en-US" altLang="ko-KR" sz="5400" kern="0" dirty="0" err="1" smtClean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nnected</a:t>
            </a:r>
            <a:r>
              <a:rPr lang="en-US" altLang="ko-KR" sz="5400" kern="0" dirty="0" smtClean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5400" kern="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] </a:t>
            </a:r>
            <a:endParaRPr lang="ko-KR" altLang="en-US" sz="5400" kern="0" dirty="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21913" y="2952098"/>
            <a:ext cx="12313913" cy="3908246"/>
            <a:chOff x="-10727025" y="-419684"/>
            <a:chExt cx="22930171" cy="7277684"/>
          </a:xfrm>
        </p:grpSpPr>
        <p:sp>
          <p:nvSpPr>
            <p:cNvPr id="77" name="사다리꼴 76"/>
            <p:cNvSpPr/>
            <p:nvPr/>
          </p:nvSpPr>
          <p:spPr>
            <a:xfrm rot="5242029">
              <a:off x="-3886900" y="-3419495"/>
              <a:ext cx="3388468" cy="17068717"/>
            </a:xfrm>
            <a:custGeom>
              <a:avLst/>
              <a:gdLst>
                <a:gd name="connsiteX0" fmla="*/ 0 w 1661268"/>
                <a:gd name="connsiteY0" fmla="*/ 6294358 h 6294358"/>
                <a:gd name="connsiteX1" fmla="*/ 618523 w 1661268"/>
                <a:gd name="connsiteY1" fmla="*/ 0 h 6294358"/>
                <a:gd name="connsiteX2" fmla="*/ 1042745 w 1661268"/>
                <a:gd name="connsiteY2" fmla="*/ 0 h 6294358"/>
                <a:gd name="connsiteX3" fmla="*/ 1661268 w 1661268"/>
                <a:gd name="connsiteY3" fmla="*/ 6294358 h 6294358"/>
                <a:gd name="connsiteX4" fmla="*/ 0 w 1661268"/>
                <a:gd name="connsiteY4" fmla="*/ 6294358 h 6294358"/>
                <a:gd name="connsiteX0" fmla="*/ 0 w 3388468"/>
                <a:gd name="connsiteY0" fmla="*/ 6294358 h 6308872"/>
                <a:gd name="connsiteX1" fmla="*/ 618523 w 3388468"/>
                <a:gd name="connsiteY1" fmla="*/ 0 h 6308872"/>
                <a:gd name="connsiteX2" fmla="*/ 1042745 w 3388468"/>
                <a:gd name="connsiteY2" fmla="*/ 0 h 6308872"/>
                <a:gd name="connsiteX3" fmla="*/ 3388468 w 3388468"/>
                <a:gd name="connsiteY3" fmla="*/ 6308872 h 6308872"/>
                <a:gd name="connsiteX4" fmla="*/ 0 w 3388468"/>
                <a:gd name="connsiteY4" fmla="*/ 6294358 h 6308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8468" h="6308872">
                  <a:moveTo>
                    <a:pt x="0" y="6294358"/>
                  </a:moveTo>
                  <a:lnTo>
                    <a:pt x="618523" y="0"/>
                  </a:lnTo>
                  <a:lnTo>
                    <a:pt x="1042745" y="0"/>
                  </a:lnTo>
                  <a:lnTo>
                    <a:pt x="3388468" y="6308872"/>
                  </a:lnTo>
                  <a:lnTo>
                    <a:pt x="0" y="6294358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76" name="그룹 75"/>
            <p:cNvGrpSpPr/>
            <p:nvPr/>
          </p:nvGrpSpPr>
          <p:grpSpPr>
            <a:xfrm>
              <a:off x="-3840646" y="-419684"/>
              <a:ext cx="15233792" cy="7277684"/>
              <a:chOff x="-8014410" y="-1285938"/>
              <a:chExt cx="15233792" cy="7277684"/>
            </a:xfrm>
          </p:grpSpPr>
          <p:sp>
            <p:nvSpPr>
              <p:cNvPr id="69" name="자유형 68"/>
              <p:cNvSpPr>
                <a:spLocks/>
              </p:cNvSpPr>
              <p:nvPr/>
            </p:nvSpPr>
            <p:spPr bwMode="auto">
              <a:xfrm flipH="1">
                <a:off x="4779732" y="3685911"/>
                <a:ext cx="1796696" cy="1765693"/>
              </a:xfrm>
              <a:custGeom>
                <a:avLst/>
                <a:gdLst>
                  <a:gd name="connsiteX0" fmla="*/ 2068218 w 2068218"/>
                  <a:gd name="connsiteY0" fmla="*/ 0 h 2032529"/>
                  <a:gd name="connsiteX1" fmla="*/ 1644121 w 2068218"/>
                  <a:gd name="connsiteY1" fmla="*/ 0 h 2032529"/>
                  <a:gd name="connsiteX2" fmla="*/ 1602317 w 2068218"/>
                  <a:gd name="connsiteY2" fmla="*/ 0 h 2032529"/>
                  <a:gd name="connsiteX3" fmla="*/ 1517650 w 2068218"/>
                  <a:gd name="connsiteY3" fmla="*/ 4233 h 2032529"/>
                  <a:gd name="connsiteX4" fmla="*/ 1434571 w 2068218"/>
                  <a:gd name="connsiteY4" fmla="*/ 12700 h 2032529"/>
                  <a:gd name="connsiteX5" fmla="*/ 1353079 w 2068218"/>
                  <a:gd name="connsiteY5" fmla="*/ 24870 h 2032529"/>
                  <a:gd name="connsiteX6" fmla="*/ 1273175 w 2068218"/>
                  <a:gd name="connsiteY6" fmla="*/ 41804 h 2032529"/>
                  <a:gd name="connsiteX7" fmla="*/ 1193800 w 2068218"/>
                  <a:gd name="connsiteY7" fmla="*/ 62441 h 2032529"/>
                  <a:gd name="connsiteX8" fmla="*/ 1117071 w 2068218"/>
                  <a:gd name="connsiteY8" fmla="*/ 85725 h 2032529"/>
                  <a:gd name="connsiteX9" fmla="*/ 1041400 w 2068218"/>
                  <a:gd name="connsiteY9" fmla="*/ 113241 h 2032529"/>
                  <a:gd name="connsiteX10" fmla="*/ 967846 w 2068218"/>
                  <a:gd name="connsiteY10" fmla="*/ 144462 h 2032529"/>
                  <a:gd name="connsiteX11" fmla="*/ 895879 w 2068218"/>
                  <a:gd name="connsiteY11" fmla="*/ 179387 h 2032529"/>
                  <a:gd name="connsiteX12" fmla="*/ 826029 w 2068218"/>
                  <a:gd name="connsiteY12" fmla="*/ 217487 h 2032529"/>
                  <a:gd name="connsiteX13" fmla="*/ 758296 w 2068218"/>
                  <a:gd name="connsiteY13" fmla="*/ 258762 h 2032529"/>
                  <a:gd name="connsiteX14" fmla="*/ 692679 w 2068218"/>
                  <a:gd name="connsiteY14" fmla="*/ 303212 h 2032529"/>
                  <a:gd name="connsiteX15" fmla="*/ 629179 w 2068218"/>
                  <a:gd name="connsiteY15" fmla="*/ 350308 h 2032529"/>
                  <a:gd name="connsiteX16" fmla="*/ 568325 w 2068218"/>
                  <a:gd name="connsiteY16" fmla="*/ 400579 h 2032529"/>
                  <a:gd name="connsiteX17" fmla="*/ 509588 w 2068218"/>
                  <a:gd name="connsiteY17" fmla="*/ 454025 h 2032529"/>
                  <a:gd name="connsiteX18" fmla="*/ 454025 w 2068218"/>
                  <a:gd name="connsiteY18" fmla="*/ 509587 h 2032529"/>
                  <a:gd name="connsiteX19" fmla="*/ 400579 w 2068218"/>
                  <a:gd name="connsiteY19" fmla="*/ 568325 h 2032529"/>
                  <a:gd name="connsiteX20" fmla="*/ 350308 w 2068218"/>
                  <a:gd name="connsiteY20" fmla="*/ 629179 h 2032529"/>
                  <a:gd name="connsiteX21" fmla="*/ 303212 w 2068218"/>
                  <a:gd name="connsiteY21" fmla="*/ 692150 h 2032529"/>
                  <a:gd name="connsiteX22" fmla="*/ 259292 w 2068218"/>
                  <a:gd name="connsiteY22" fmla="*/ 757766 h 2032529"/>
                  <a:gd name="connsiteX23" fmla="*/ 218017 w 2068218"/>
                  <a:gd name="connsiteY23" fmla="*/ 825500 h 2032529"/>
                  <a:gd name="connsiteX24" fmla="*/ 179917 w 2068218"/>
                  <a:gd name="connsiteY24" fmla="*/ 895879 h 2032529"/>
                  <a:gd name="connsiteX25" fmla="*/ 144992 w 2068218"/>
                  <a:gd name="connsiteY25" fmla="*/ 967316 h 2032529"/>
                  <a:gd name="connsiteX26" fmla="*/ 114300 w 2068218"/>
                  <a:gd name="connsiteY26" fmla="*/ 1041400 h 2032529"/>
                  <a:gd name="connsiteX27" fmla="*/ 86254 w 2068218"/>
                  <a:gd name="connsiteY27" fmla="*/ 1116541 h 2032529"/>
                  <a:gd name="connsiteX28" fmla="*/ 62442 w 2068218"/>
                  <a:gd name="connsiteY28" fmla="*/ 1193800 h 2032529"/>
                  <a:gd name="connsiteX29" fmla="*/ 41804 w 2068218"/>
                  <a:gd name="connsiteY29" fmla="*/ 1272646 h 2032529"/>
                  <a:gd name="connsiteX30" fmla="*/ 25400 w 2068218"/>
                  <a:gd name="connsiteY30" fmla="*/ 1353079 h 2032529"/>
                  <a:gd name="connsiteX31" fmla="*/ 12700 w 2068218"/>
                  <a:gd name="connsiteY31" fmla="*/ 1434571 h 2032529"/>
                  <a:gd name="connsiteX32" fmla="*/ 4762 w 2068218"/>
                  <a:gd name="connsiteY32" fmla="*/ 1517650 h 2032529"/>
                  <a:gd name="connsiteX33" fmla="*/ 0 w 2068218"/>
                  <a:gd name="connsiteY33" fmla="*/ 1601787 h 2032529"/>
                  <a:gd name="connsiteX34" fmla="*/ 0 w 2068218"/>
                  <a:gd name="connsiteY34" fmla="*/ 1644121 h 2032529"/>
                  <a:gd name="connsiteX35" fmla="*/ 0 w 2068218"/>
                  <a:gd name="connsiteY35" fmla="*/ 1910821 h 2032529"/>
                  <a:gd name="connsiteX36" fmla="*/ 529 w 2068218"/>
                  <a:gd name="connsiteY36" fmla="*/ 1922992 h 2032529"/>
                  <a:gd name="connsiteX37" fmla="*/ 5292 w 2068218"/>
                  <a:gd name="connsiteY37" fmla="*/ 1947333 h 2032529"/>
                  <a:gd name="connsiteX38" fmla="*/ 14288 w 2068218"/>
                  <a:gd name="connsiteY38" fmla="*/ 1968500 h 2032529"/>
                  <a:gd name="connsiteX39" fmla="*/ 27517 w 2068218"/>
                  <a:gd name="connsiteY39" fmla="*/ 1988079 h 2032529"/>
                  <a:gd name="connsiteX40" fmla="*/ 44450 w 2068218"/>
                  <a:gd name="connsiteY40" fmla="*/ 2005012 h 2032529"/>
                  <a:gd name="connsiteX41" fmla="*/ 64029 w 2068218"/>
                  <a:gd name="connsiteY41" fmla="*/ 2018242 h 2032529"/>
                  <a:gd name="connsiteX42" fmla="*/ 86254 w 2068218"/>
                  <a:gd name="connsiteY42" fmla="*/ 2027237 h 2032529"/>
                  <a:gd name="connsiteX43" fmla="*/ 109538 w 2068218"/>
                  <a:gd name="connsiteY43" fmla="*/ 2032529 h 2032529"/>
                  <a:gd name="connsiteX44" fmla="*/ 122767 w 2068218"/>
                  <a:gd name="connsiteY44" fmla="*/ 2032529 h 2032529"/>
                  <a:gd name="connsiteX45" fmla="*/ 2068218 w 2068218"/>
                  <a:gd name="connsiteY45" fmla="*/ 2032529 h 2032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2068218" h="2032529">
                    <a:moveTo>
                      <a:pt x="2068218" y="0"/>
                    </a:moveTo>
                    <a:lnTo>
                      <a:pt x="1644121" y="0"/>
                    </a:lnTo>
                    <a:lnTo>
                      <a:pt x="1602317" y="0"/>
                    </a:lnTo>
                    <a:lnTo>
                      <a:pt x="1517650" y="4233"/>
                    </a:lnTo>
                    <a:lnTo>
                      <a:pt x="1434571" y="12700"/>
                    </a:lnTo>
                    <a:lnTo>
                      <a:pt x="1353079" y="24870"/>
                    </a:lnTo>
                    <a:lnTo>
                      <a:pt x="1273175" y="41804"/>
                    </a:lnTo>
                    <a:lnTo>
                      <a:pt x="1193800" y="62441"/>
                    </a:lnTo>
                    <a:lnTo>
                      <a:pt x="1117071" y="85725"/>
                    </a:lnTo>
                    <a:lnTo>
                      <a:pt x="1041400" y="113241"/>
                    </a:lnTo>
                    <a:lnTo>
                      <a:pt x="967846" y="144462"/>
                    </a:lnTo>
                    <a:lnTo>
                      <a:pt x="895879" y="179387"/>
                    </a:lnTo>
                    <a:lnTo>
                      <a:pt x="826029" y="217487"/>
                    </a:lnTo>
                    <a:lnTo>
                      <a:pt x="758296" y="258762"/>
                    </a:lnTo>
                    <a:lnTo>
                      <a:pt x="692679" y="303212"/>
                    </a:lnTo>
                    <a:lnTo>
                      <a:pt x="629179" y="350308"/>
                    </a:lnTo>
                    <a:lnTo>
                      <a:pt x="568325" y="400579"/>
                    </a:lnTo>
                    <a:lnTo>
                      <a:pt x="509588" y="454025"/>
                    </a:lnTo>
                    <a:lnTo>
                      <a:pt x="454025" y="509587"/>
                    </a:lnTo>
                    <a:lnTo>
                      <a:pt x="400579" y="568325"/>
                    </a:lnTo>
                    <a:lnTo>
                      <a:pt x="350308" y="629179"/>
                    </a:lnTo>
                    <a:lnTo>
                      <a:pt x="303212" y="692150"/>
                    </a:lnTo>
                    <a:lnTo>
                      <a:pt x="259292" y="757766"/>
                    </a:lnTo>
                    <a:lnTo>
                      <a:pt x="218017" y="825500"/>
                    </a:lnTo>
                    <a:lnTo>
                      <a:pt x="179917" y="895879"/>
                    </a:lnTo>
                    <a:lnTo>
                      <a:pt x="144992" y="967316"/>
                    </a:lnTo>
                    <a:lnTo>
                      <a:pt x="114300" y="1041400"/>
                    </a:lnTo>
                    <a:lnTo>
                      <a:pt x="86254" y="1116541"/>
                    </a:lnTo>
                    <a:lnTo>
                      <a:pt x="62442" y="1193800"/>
                    </a:lnTo>
                    <a:lnTo>
                      <a:pt x="41804" y="1272646"/>
                    </a:lnTo>
                    <a:lnTo>
                      <a:pt x="25400" y="1353079"/>
                    </a:lnTo>
                    <a:lnTo>
                      <a:pt x="12700" y="1434571"/>
                    </a:lnTo>
                    <a:lnTo>
                      <a:pt x="4762" y="1517650"/>
                    </a:lnTo>
                    <a:lnTo>
                      <a:pt x="0" y="1601787"/>
                    </a:lnTo>
                    <a:lnTo>
                      <a:pt x="0" y="1644121"/>
                    </a:lnTo>
                    <a:lnTo>
                      <a:pt x="0" y="1910821"/>
                    </a:lnTo>
                    <a:lnTo>
                      <a:pt x="529" y="1922992"/>
                    </a:lnTo>
                    <a:lnTo>
                      <a:pt x="5292" y="1947333"/>
                    </a:lnTo>
                    <a:lnTo>
                      <a:pt x="14288" y="1968500"/>
                    </a:lnTo>
                    <a:lnTo>
                      <a:pt x="27517" y="1988079"/>
                    </a:lnTo>
                    <a:lnTo>
                      <a:pt x="44450" y="2005012"/>
                    </a:lnTo>
                    <a:lnTo>
                      <a:pt x="64029" y="2018242"/>
                    </a:lnTo>
                    <a:lnTo>
                      <a:pt x="86254" y="2027237"/>
                    </a:lnTo>
                    <a:lnTo>
                      <a:pt x="109538" y="2032529"/>
                    </a:lnTo>
                    <a:lnTo>
                      <a:pt x="122767" y="2032529"/>
                    </a:lnTo>
                    <a:lnTo>
                      <a:pt x="2068218" y="2032529"/>
                    </a:lnTo>
                    <a:close/>
                  </a:path>
                </a:pathLst>
              </a:custGeom>
              <a:solidFill>
                <a:srgbClr val="E2525E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600">
                  <a:solidFill>
                    <a:prstClr val="white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29" name="Freeform 26"/>
              <p:cNvSpPr>
                <a:spLocks/>
              </p:cNvSpPr>
              <p:nvPr/>
            </p:nvSpPr>
            <p:spPr bwMode="auto">
              <a:xfrm>
                <a:off x="2141280" y="3109451"/>
                <a:ext cx="3829729" cy="2349967"/>
              </a:xfrm>
              <a:custGeom>
                <a:avLst/>
                <a:gdLst>
                  <a:gd name="T0" fmla="*/ 7242 w 8331"/>
                  <a:gd name="T1" fmla="*/ 1731 h 5113"/>
                  <a:gd name="T2" fmla="*/ 4743 w 8331"/>
                  <a:gd name="T3" fmla="*/ 1729 h 5113"/>
                  <a:gd name="T4" fmla="*/ 4571 w 8331"/>
                  <a:gd name="T5" fmla="*/ 1742 h 5113"/>
                  <a:gd name="T6" fmla="*/ 4355 w 8331"/>
                  <a:gd name="T7" fmla="*/ 1797 h 5113"/>
                  <a:gd name="T8" fmla="*/ 4159 w 8331"/>
                  <a:gd name="T9" fmla="*/ 1892 h 5113"/>
                  <a:gd name="T10" fmla="*/ 3987 w 8331"/>
                  <a:gd name="T11" fmla="*/ 2021 h 5113"/>
                  <a:gd name="T12" fmla="*/ 3841 w 8331"/>
                  <a:gd name="T13" fmla="*/ 2181 h 5113"/>
                  <a:gd name="T14" fmla="*/ 3729 w 8331"/>
                  <a:gd name="T15" fmla="*/ 2366 h 5113"/>
                  <a:gd name="T16" fmla="*/ 3654 w 8331"/>
                  <a:gd name="T17" fmla="*/ 2572 h 5113"/>
                  <a:gd name="T18" fmla="*/ 3620 w 8331"/>
                  <a:gd name="T19" fmla="*/ 2795 h 5113"/>
                  <a:gd name="T20" fmla="*/ 3612 w 8331"/>
                  <a:gd name="T21" fmla="*/ 4327 h 5113"/>
                  <a:gd name="T22" fmla="*/ 1877 w 8331"/>
                  <a:gd name="T23" fmla="*/ 4331 h 5113"/>
                  <a:gd name="T24" fmla="*/ 1697 w 8331"/>
                  <a:gd name="T25" fmla="*/ 4307 h 5113"/>
                  <a:gd name="T26" fmla="*/ 1546 w 8331"/>
                  <a:gd name="T27" fmla="*/ 4230 h 5113"/>
                  <a:gd name="T28" fmla="*/ 1422 w 8331"/>
                  <a:gd name="T29" fmla="*/ 4105 h 5113"/>
                  <a:gd name="T30" fmla="*/ 1324 w 8331"/>
                  <a:gd name="T31" fmla="*/ 3934 h 5113"/>
                  <a:gd name="T32" fmla="*/ 1248 w 8331"/>
                  <a:gd name="T33" fmla="*/ 3722 h 5113"/>
                  <a:gd name="T34" fmla="*/ 1183 w 8331"/>
                  <a:gd name="T35" fmla="*/ 3408 h 5113"/>
                  <a:gd name="T36" fmla="*/ 1142 w 8331"/>
                  <a:gd name="T37" fmla="*/ 2806 h 5113"/>
                  <a:gd name="T38" fmla="*/ 1159 w 8331"/>
                  <a:gd name="T39" fmla="*/ 2112 h 5113"/>
                  <a:gd name="T40" fmla="*/ 1244 w 8331"/>
                  <a:gd name="T41" fmla="*/ 1166 h 5113"/>
                  <a:gd name="T42" fmla="*/ 1396 w 8331"/>
                  <a:gd name="T43" fmla="*/ 0 h 5113"/>
                  <a:gd name="T44" fmla="*/ 648 w 8331"/>
                  <a:gd name="T45" fmla="*/ 86 h 5113"/>
                  <a:gd name="T46" fmla="*/ 478 w 8331"/>
                  <a:gd name="T47" fmla="*/ 448 h 5113"/>
                  <a:gd name="T48" fmla="*/ 332 w 8331"/>
                  <a:gd name="T49" fmla="*/ 838 h 5113"/>
                  <a:gd name="T50" fmla="*/ 214 w 8331"/>
                  <a:gd name="T51" fmla="*/ 1245 h 5113"/>
                  <a:gd name="T52" fmla="*/ 102 w 8331"/>
                  <a:gd name="T53" fmla="*/ 1772 h 5113"/>
                  <a:gd name="T54" fmla="*/ 7 w 8331"/>
                  <a:gd name="T55" fmla="*/ 2622 h 5113"/>
                  <a:gd name="T56" fmla="*/ 11 w 8331"/>
                  <a:gd name="T57" fmla="*/ 3332 h 5113"/>
                  <a:gd name="T58" fmla="*/ 50 w 8331"/>
                  <a:gd name="T59" fmla="*/ 3709 h 5113"/>
                  <a:gd name="T60" fmla="*/ 116 w 8331"/>
                  <a:gd name="T61" fmla="*/ 4055 h 5113"/>
                  <a:gd name="T62" fmla="*/ 209 w 8331"/>
                  <a:gd name="T63" fmla="*/ 4366 h 5113"/>
                  <a:gd name="T64" fmla="*/ 327 w 8331"/>
                  <a:gd name="T65" fmla="*/ 4631 h 5113"/>
                  <a:gd name="T66" fmla="*/ 474 w 8331"/>
                  <a:gd name="T67" fmla="*/ 4845 h 5113"/>
                  <a:gd name="T68" fmla="*/ 646 w 8331"/>
                  <a:gd name="T69" fmla="*/ 5002 h 5113"/>
                  <a:gd name="T70" fmla="*/ 846 w 8331"/>
                  <a:gd name="T71" fmla="*/ 5093 h 5113"/>
                  <a:gd name="T72" fmla="*/ 1015 w 8331"/>
                  <a:gd name="T73" fmla="*/ 5113 h 5113"/>
                  <a:gd name="T74" fmla="*/ 8331 w 8331"/>
                  <a:gd name="T75" fmla="*/ 2854 h 5113"/>
                  <a:gd name="T76" fmla="*/ 8319 w 8331"/>
                  <a:gd name="T77" fmla="*/ 2688 h 5113"/>
                  <a:gd name="T78" fmla="*/ 8267 w 8331"/>
                  <a:gd name="T79" fmla="*/ 2481 h 5113"/>
                  <a:gd name="T80" fmla="*/ 8179 w 8331"/>
                  <a:gd name="T81" fmla="*/ 2289 h 5113"/>
                  <a:gd name="T82" fmla="*/ 8060 w 8331"/>
                  <a:gd name="T83" fmla="*/ 2121 h 5113"/>
                  <a:gd name="T84" fmla="*/ 7910 w 8331"/>
                  <a:gd name="T85" fmla="*/ 1977 h 5113"/>
                  <a:gd name="T86" fmla="*/ 7737 w 8331"/>
                  <a:gd name="T87" fmla="*/ 1862 h 5113"/>
                  <a:gd name="T88" fmla="*/ 7543 w 8331"/>
                  <a:gd name="T89" fmla="*/ 1781 h 5113"/>
                  <a:gd name="T90" fmla="*/ 7333 w 8331"/>
                  <a:gd name="T91" fmla="*/ 1736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8331" h="5113">
                    <a:moveTo>
                      <a:pt x="7277" y="1732"/>
                    </a:moveTo>
                    <a:lnTo>
                      <a:pt x="7242" y="1731"/>
                    </a:lnTo>
                    <a:lnTo>
                      <a:pt x="7208" y="1729"/>
                    </a:lnTo>
                    <a:lnTo>
                      <a:pt x="4743" y="1729"/>
                    </a:lnTo>
                    <a:lnTo>
                      <a:pt x="4685" y="1731"/>
                    </a:lnTo>
                    <a:lnTo>
                      <a:pt x="4571" y="1742"/>
                    </a:lnTo>
                    <a:lnTo>
                      <a:pt x="4462" y="1765"/>
                    </a:lnTo>
                    <a:lnTo>
                      <a:pt x="4355" y="1797"/>
                    </a:lnTo>
                    <a:lnTo>
                      <a:pt x="4255" y="1840"/>
                    </a:lnTo>
                    <a:lnTo>
                      <a:pt x="4159" y="1892"/>
                    </a:lnTo>
                    <a:lnTo>
                      <a:pt x="4070" y="1952"/>
                    </a:lnTo>
                    <a:lnTo>
                      <a:pt x="3987" y="2021"/>
                    </a:lnTo>
                    <a:lnTo>
                      <a:pt x="3910" y="2098"/>
                    </a:lnTo>
                    <a:lnTo>
                      <a:pt x="3841" y="2181"/>
                    </a:lnTo>
                    <a:lnTo>
                      <a:pt x="3781" y="2271"/>
                    </a:lnTo>
                    <a:lnTo>
                      <a:pt x="3729" y="2366"/>
                    </a:lnTo>
                    <a:lnTo>
                      <a:pt x="3686" y="2466"/>
                    </a:lnTo>
                    <a:lnTo>
                      <a:pt x="3654" y="2572"/>
                    </a:lnTo>
                    <a:lnTo>
                      <a:pt x="3631" y="2682"/>
                    </a:lnTo>
                    <a:lnTo>
                      <a:pt x="3620" y="2795"/>
                    </a:lnTo>
                    <a:lnTo>
                      <a:pt x="3618" y="2854"/>
                    </a:lnTo>
                    <a:lnTo>
                      <a:pt x="3612" y="4327"/>
                    </a:lnTo>
                    <a:lnTo>
                      <a:pt x="1928" y="4327"/>
                    </a:lnTo>
                    <a:lnTo>
                      <a:pt x="1877" y="4331"/>
                    </a:lnTo>
                    <a:lnTo>
                      <a:pt x="1784" y="4326"/>
                    </a:lnTo>
                    <a:lnTo>
                      <a:pt x="1697" y="4307"/>
                    </a:lnTo>
                    <a:lnTo>
                      <a:pt x="1618" y="4275"/>
                    </a:lnTo>
                    <a:lnTo>
                      <a:pt x="1546" y="4230"/>
                    </a:lnTo>
                    <a:lnTo>
                      <a:pt x="1481" y="4173"/>
                    </a:lnTo>
                    <a:lnTo>
                      <a:pt x="1422" y="4105"/>
                    </a:lnTo>
                    <a:lnTo>
                      <a:pt x="1371" y="4025"/>
                    </a:lnTo>
                    <a:lnTo>
                      <a:pt x="1324" y="3934"/>
                    </a:lnTo>
                    <a:lnTo>
                      <a:pt x="1284" y="3833"/>
                    </a:lnTo>
                    <a:lnTo>
                      <a:pt x="1248" y="3722"/>
                    </a:lnTo>
                    <a:lnTo>
                      <a:pt x="1219" y="3603"/>
                    </a:lnTo>
                    <a:lnTo>
                      <a:pt x="1183" y="3408"/>
                    </a:lnTo>
                    <a:lnTo>
                      <a:pt x="1155" y="3122"/>
                    </a:lnTo>
                    <a:lnTo>
                      <a:pt x="1142" y="2806"/>
                    </a:lnTo>
                    <a:lnTo>
                      <a:pt x="1145" y="2468"/>
                    </a:lnTo>
                    <a:lnTo>
                      <a:pt x="1159" y="2112"/>
                    </a:lnTo>
                    <a:lnTo>
                      <a:pt x="1186" y="1741"/>
                    </a:lnTo>
                    <a:lnTo>
                      <a:pt x="1244" y="1166"/>
                    </a:lnTo>
                    <a:lnTo>
                      <a:pt x="1342" y="386"/>
                    </a:lnTo>
                    <a:lnTo>
                      <a:pt x="1396" y="0"/>
                    </a:lnTo>
                    <a:lnTo>
                      <a:pt x="695" y="0"/>
                    </a:lnTo>
                    <a:lnTo>
                      <a:pt x="648" y="86"/>
                    </a:lnTo>
                    <a:lnTo>
                      <a:pt x="560" y="263"/>
                    </a:lnTo>
                    <a:lnTo>
                      <a:pt x="478" y="448"/>
                    </a:lnTo>
                    <a:lnTo>
                      <a:pt x="402" y="639"/>
                    </a:lnTo>
                    <a:lnTo>
                      <a:pt x="332" y="838"/>
                    </a:lnTo>
                    <a:lnTo>
                      <a:pt x="271" y="1039"/>
                    </a:lnTo>
                    <a:lnTo>
                      <a:pt x="214" y="1245"/>
                    </a:lnTo>
                    <a:lnTo>
                      <a:pt x="164" y="1454"/>
                    </a:lnTo>
                    <a:lnTo>
                      <a:pt x="102" y="1772"/>
                    </a:lnTo>
                    <a:lnTo>
                      <a:pt x="42" y="2199"/>
                    </a:lnTo>
                    <a:lnTo>
                      <a:pt x="7" y="2622"/>
                    </a:lnTo>
                    <a:lnTo>
                      <a:pt x="0" y="3034"/>
                    </a:lnTo>
                    <a:lnTo>
                      <a:pt x="11" y="3332"/>
                    </a:lnTo>
                    <a:lnTo>
                      <a:pt x="27" y="3523"/>
                    </a:lnTo>
                    <a:lnTo>
                      <a:pt x="50" y="3709"/>
                    </a:lnTo>
                    <a:lnTo>
                      <a:pt x="80" y="3886"/>
                    </a:lnTo>
                    <a:lnTo>
                      <a:pt x="116" y="4055"/>
                    </a:lnTo>
                    <a:lnTo>
                      <a:pt x="158" y="4215"/>
                    </a:lnTo>
                    <a:lnTo>
                      <a:pt x="209" y="4366"/>
                    </a:lnTo>
                    <a:lnTo>
                      <a:pt x="265" y="4504"/>
                    </a:lnTo>
                    <a:lnTo>
                      <a:pt x="327" y="4631"/>
                    </a:lnTo>
                    <a:lnTo>
                      <a:pt x="397" y="4745"/>
                    </a:lnTo>
                    <a:lnTo>
                      <a:pt x="474" y="4845"/>
                    </a:lnTo>
                    <a:lnTo>
                      <a:pt x="557" y="4932"/>
                    </a:lnTo>
                    <a:lnTo>
                      <a:pt x="646" y="5002"/>
                    </a:lnTo>
                    <a:lnTo>
                      <a:pt x="743" y="5056"/>
                    </a:lnTo>
                    <a:lnTo>
                      <a:pt x="846" y="5093"/>
                    </a:lnTo>
                    <a:lnTo>
                      <a:pt x="957" y="5112"/>
                    </a:lnTo>
                    <a:lnTo>
                      <a:pt x="1015" y="5113"/>
                    </a:lnTo>
                    <a:lnTo>
                      <a:pt x="8331" y="5113"/>
                    </a:lnTo>
                    <a:lnTo>
                      <a:pt x="8331" y="2854"/>
                    </a:lnTo>
                    <a:lnTo>
                      <a:pt x="8329" y="2798"/>
                    </a:lnTo>
                    <a:lnTo>
                      <a:pt x="8319" y="2688"/>
                    </a:lnTo>
                    <a:lnTo>
                      <a:pt x="8297" y="2583"/>
                    </a:lnTo>
                    <a:lnTo>
                      <a:pt x="8267" y="2481"/>
                    </a:lnTo>
                    <a:lnTo>
                      <a:pt x="8228" y="2383"/>
                    </a:lnTo>
                    <a:lnTo>
                      <a:pt x="8179" y="2289"/>
                    </a:lnTo>
                    <a:lnTo>
                      <a:pt x="8123" y="2203"/>
                    </a:lnTo>
                    <a:lnTo>
                      <a:pt x="8060" y="2121"/>
                    </a:lnTo>
                    <a:lnTo>
                      <a:pt x="7988" y="2045"/>
                    </a:lnTo>
                    <a:lnTo>
                      <a:pt x="7910" y="1977"/>
                    </a:lnTo>
                    <a:lnTo>
                      <a:pt x="7827" y="1915"/>
                    </a:lnTo>
                    <a:lnTo>
                      <a:pt x="7737" y="1862"/>
                    </a:lnTo>
                    <a:lnTo>
                      <a:pt x="7642" y="1817"/>
                    </a:lnTo>
                    <a:lnTo>
                      <a:pt x="7543" y="1781"/>
                    </a:lnTo>
                    <a:lnTo>
                      <a:pt x="7439" y="1754"/>
                    </a:lnTo>
                    <a:lnTo>
                      <a:pt x="7333" y="1736"/>
                    </a:lnTo>
                    <a:lnTo>
                      <a:pt x="7277" y="1732"/>
                    </a:lnTo>
                    <a:close/>
                  </a:path>
                </a:pathLst>
              </a:custGeom>
              <a:solidFill>
                <a:srgbClr val="E2525E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30" name="Freeform 27"/>
              <p:cNvSpPr>
                <a:spLocks/>
              </p:cNvSpPr>
              <p:nvPr/>
            </p:nvSpPr>
            <p:spPr bwMode="auto">
              <a:xfrm>
                <a:off x="2024057" y="2812948"/>
                <a:ext cx="128256" cy="393041"/>
              </a:xfrm>
              <a:custGeom>
                <a:avLst/>
                <a:gdLst>
                  <a:gd name="T0" fmla="*/ 280 w 280"/>
                  <a:gd name="T1" fmla="*/ 0 h 854"/>
                  <a:gd name="T2" fmla="*/ 252 w 280"/>
                  <a:gd name="T3" fmla="*/ 3 h 854"/>
                  <a:gd name="T4" fmla="*/ 195 w 280"/>
                  <a:gd name="T5" fmla="*/ 22 h 854"/>
                  <a:gd name="T6" fmla="*/ 146 w 280"/>
                  <a:gd name="T7" fmla="*/ 55 h 854"/>
                  <a:gd name="T8" fmla="*/ 102 w 280"/>
                  <a:gd name="T9" fmla="*/ 101 h 854"/>
                  <a:gd name="T10" fmla="*/ 63 w 280"/>
                  <a:gd name="T11" fmla="*/ 158 h 854"/>
                  <a:gd name="T12" fmla="*/ 33 w 280"/>
                  <a:gd name="T13" fmla="*/ 226 h 854"/>
                  <a:gd name="T14" fmla="*/ 13 w 280"/>
                  <a:gd name="T15" fmla="*/ 302 h 854"/>
                  <a:gd name="T16" fmla="*/ 1 w 280"/>
                  <a:gd name="T17" fmla="*/ 383 h 854"/>
                  <a:gd name="T18" fmla="*/ 0 w 280"/>
                  <a:gd name="T19" fmla="*/ 426 h 854"/>
                  <a:gd name="T20" fmla="*/ 1 w 280"/>
                  <a:gd name="T21" fmla="*/ 469 h 854"/>
                  <a:gd name="T22" fmla="*/ 13 w 280"/>
                  <a:gd name="T23" fmla="*/ 552 h 854"/>
                  <a:gd name="T24" fmla="*/ 33 w 280"/>
                  <a:gd name="T25" fmla="*/ 628 h 854"/>
                  <a:gd name="T26" fmla="*/ 63 w 280"/>
                  <a:gd name="T27" fmla="*/ 696 h 854"/>
                  <a:gd name="T28" fmla="*/ 102 w 280"/>
                  <a:gd name="T29" fmla="*/ 753 h 854"/>
                  <a:gd name="T30" fmla="*/ 146 w 280"/>
                  <a:gd name="T31" fmla="*/ 799 h 854"/>
                  <a:gd name="T32" fmla="*/ 195 w 280"/>
                  <a:gd name="T33" fmla="*/ 832 h 854"/>
                  <a:gd name="T34" fmla="*/ 252 w 280"/>
                  <a:gd name="T35" fmla="*/ 851 h 854"/>
                  <a:gd name="T36" fmla="*/ 280 w 280"/>
                  <a:gd name="T37" fmla="*/ 854 h 854"/>
                  <a:gd name="T38" fmla="*/ 280 w 280"/>
                  <a:gd name="T39" fmla="*/ 0 h 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0" h="854">
                    <a:moveTo>
                      <a:pt x="280" y="0"/>
                    </a:moveTo>
                    <a:lnTo>
                      <a:pt x="252" y="3"/>
                    </a:lnTo>
                    <a:lnTo>
                      <a:pt x="195" y="22"/>
                    </a:lnTo>
                    <a:lnTo>
                      <a:pt x="146" y="55"/>
                    </a:lnTo>
                    <a:lnTo>
                      <a:pt x="102" y="101"/>
                    </a:lnTo>
                    <a:lnTo>
                      <a:pt x="63" y="158"/>
                    </a:lnTo>
                    <a:lnTo>
                      <a:pt x="33" y="226"/>
                    </a:lnTo>
                    <a:lnTo>
                      <a:pt x="13" y="302"/>
                    </a:lnTo>
                    <a:lnTo>
                      <a:pt x="1" y="383"/>
                    </a:lnTo>
                    <a:lnTo>
                      <a:pt x="0" y="426"/>
                    </a:lnTo>
                    <a:lnTo>
                      <a:pt x="1" y="469"/>
                    </a:lnTo>
                    <a:lnTo>
                      <a:pt x="13" y="552"/>
                    </a:lnTo>
                    <a:lnTo>
                      <a:pt x="33" y="628"/>
                    </a:lnTo>
                    <a:lnTo>
                      <a:pt x="63" y="696"/>
                    </a:lnTo>
                    <a:lnTo>
                      <a:pt x="102" y="753"/>
                    </a:lnTo>
                    <a:lnTo>
                      <a:pt x="146" y="799"/>
                    </a:lnTo>
                    <a:lnTo>
                      <a:pt x="195" y="832"/>
                    </a:lnTo>
                    <a:lnTo>
                      <a:pt x="252" y="851"/>
                    </a:lnTo>
                    <a:lnTo>
                      <a:pt x="280" y="854"/>
                    </a:lnTo>
                    <a:lnTo>
                      <a:pt x="280" y="0"/>
                    </a:lnTo>
                    <a:close/>
                  </a:path>
                </a:pathLst>
              </a:custGeom>
              <a:solidFill>
                <a:srgbClr val="FFC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31" name="Freeform 28"/>
              <p:cNvSpPr>
                <a:spLocks/>
              </p:cNvSpPr>
              <p:nvPr/>
            </p:nvSpPr>
            <p:spPr bwMode="auto">
              <a:xfrm>
                <a:off x="2497084" y="2327509"/>
                <a:ext cx="379250" cy="524054"/>
              </a:xfrm>
              <a:custGeom>
                <a:avLst/>
                <a:gdLst>
                  <a:gd name="T0" fmla="*/ 133 w 825"/>
                  <a:gd name="T1" fmla="*/ 1140 h 1140"/>
                  <a:gd name="T2" fmla="*/ 0 w 825"/>
                  <a:gd name="T3" fmla="*/ 1073 h 1140"/>
                  <a:gd name="T4" fmla="*/ 413 w 825"/>
                  <a:gd name="T5" fmla="*/ 249 h 1140"/>
                  <a:gd name="T6" fmla="*/ 429 w 825"/>
                  <a:gd name="T7" fmla="*/ 220 h 1140"/>
                  <a:gd name="T8" fmla="*/ 463 w 825"/>
                  <a:gd name="T9" fmla="*/ 168 h 1140"/>
                  <a:gd name="T10" fmla="*/ 505 w 825"/>
                  <a:gd name="T11" fmla="*/ 122 h 1140"/>
                  <a:gd name="T12" fmla="*/ 552 w 825"/>
                  <a:gd name="T13" fmla="*/ 84 h 1140"/>
                  <a:gd name="T14" fmla="*/ 604 w 825"/>
                  <a:gd name="T15" fmla="*/ 52 h 1140"/>
                  <a:gd name="T16" fmla="*/ 660 w 825"/>
                  <a:gd name="T17" fmla="*/ 27 h 1140"/>
                  <a:gd name="T18" fmla="*/ 721 w 825"/>
                  <a:gd name="T19" fmla="*/ 10 h 1140"/>
                  <a:gd name="T20" fmla="*/ 783 w 825"/>
                  <a:gd name="T21" fmla="*/ 1 h 1140"/>
                  <a:gd name="T22" fmla="*/ 815 w 825"/>
                  <a:gd name="T23" fmla="*/ 0 h 1140"/>
                  <a:gd name="T24" fmla="*/ 825 w 825"/>
                  <a:gd name="T25" fmla="*/ 0 h 1140"/>
                  <a:gd name="T26" fmla="*/ 825 w 825"/>
                  <a:gd name="T27" fmla="*/ 151 h 1140"/>
                  <a:gd name="T28" fmla="*/ 815 w 825"/>
                  <a:gd name="T29" fmla="*/ 151 h 1140"/>
                  <a:gd name="T30" fmla="*/ 773 w 825"/>
                  <a:gd name="T31" fmla="*/ 153 h 1140"/>
                  <a:gd name="T32" fmla="*/ 694 w 825"/>
                  <a:gd name="T33" fmla="*/ 176 h 1140"/>
                  <a:gd name="T34" fmla="*/ 624 w 825"/>
                  <a:gd name="T35" fmla="*/ 219 h 1140"/>
                  <a:gd name="T36" fmla="*/ 568 w 825"/>
                  <a:gd name="T37" fmla="*/ 279 h 1140"/>
                  <a:gd name="T38" fmla="*/ 548 w 825"/>
                  <a:gd name="T39" fmla="*/ 315 h 1140"/>
                  <a:gd name="T40" fmla="*/ 133 w 825"/>
                  <a:gd name="T41" fmla="*/ 1140 h 1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25" h="1140">
                    <a:moveTo>
                      <a:pt x="133" y="1140"/>
                    </a:moveTo>
                    <a:lnTo>
                      <a:pt x="0" y="1073"/>
                    </a:lnTo>
                    <a:lnTo>
                      <a:pt x="413" y="249"/>
                    </a:lnTo>
                    <a:lnTo>
                      <a:pt x="429" y="220"/>
                    </a:lnTo>
                    <a:lnTo>
                      <a:pt x="463" y="168"/>
                    </a:lnTo>
                    <a:lnTo>
                      <a:pt x="505" y="122"/>
                    </a:lnTo>
                    <a:lnTo>
                      <a:pt x="552" y="84"/>
                    </a:lnTo>
                    <a:lnTo>
                      <a:pt x="604" y="52"/>
                    </a:lnTo>
                    <a:lnTo>
                      <a:pt x="660" y="27"/>
                    </a:lnTo>
                    <a:lnTo>
                      <a:pt x="721" y="10"/>
                    </a:lnTo>
                    <a:lnTo>
                      <a:pt x="783" y="1"/>
                    </a:lnTo>
                    <a:lnTo>
                      <a:pt x="815" y="0"/>
                    </a:lnTo>
                    <a:lnTo>
                      <a:pt x="825" y="0"/>
                    </a:lnTo>
                    <a:lnTo>
                      <a:pt x="825" y="151"/>
                    </a:lnTo>
                    <a:lnTo>
                      <a:pt x="815" y="151"/>
                    </a:lnTo>
                    <a:lnTo>
                      <a:pt x="773" y="153"/>
                    </a:lnTo>
                    <a:lnTo>
                      <a:pt x="694" y="176"/>
                    </a:lnTo>
                    <a:lnTo>
                      <a:pt x="624" y="219"/>
                    </a:lnTo>
                    <a:lnTo>
                      <a:pt x="568" y="279"/>
                    </a:lnTo>
                    <a:lnTo>
                      <a:pt x="548" y="315"/>
                    </a:lnTo>
                    <a:lnTo>
                      <a:pt x="133" y="1140"/>
                    </a:lnTo>
                    <a:close/>
                  </a:path>
                </a:pathLst>
              </a:custGeom>
              <a:solidFill>
                <a:srgbClr val="50758B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33" name="Freeform 30"/>
              <p:cNvSpPr>
                <a:spLocks/>
              </p:cNvSpPr>
              <p:nvPr/>
            </p:nvSpPr>
            <p:spPr bwMode="auto">
              <a:xfrm>
                <a:off x="1941311" y="4717468"/>
                <a:ext cx="995702" cy="741950"/>
              </a:xfrm>
              <a:custGeom>
                <a:avLst/>
                <a:gdLst>
                  <a:gd name="T0" fmla="*/ 2164 w 2164"/>
                  <a:gd name="T1" fmla="*/ 1613 h 1613"/>
                  <a:gd name="T2" fmla="*/ 1781 w 2164"/>
                  <a:gd name="T3" fmla="*/ 1613 h 1613"/>
                  <a:gd name="T4" fmla="*/ 1780 w 2164"/>
                  <a:gd name="T5" fmla="*/ 1534 h 1613"/>
                  <a:gd name="T6" fmla="*/ 1764 w 2164"/>
                  <a:gd name="T7" fmla="*/ 1379 h 1613"/>
                  <a:gd name="T8" fmla="*/ 1734 w 2164"/>
                  <a:gd name="T9" fmla="*/ 1231 h 1613"/>
                  <a:gd name="T10" fmla="*/ 1689 w 2164"/>
                  <a:gd name="T11" fmla="*/ 1087 h 1613"/>
                  <a:gd name="T12" fmla="*/ 1630 w 2164"/>
                  <a:gd name="T13" fmla="*/ 950 h 1613"/>
                  <a:gd name="T14" fmla="*/ 1561 w 2164"/>
                  <a:gd name="T15" fmla="*/ 819 h 1613"/>
                  <a:gd name="T16" fmla="*/ 1477 w 2164"/>
                  <a:gd name="T17" fmla="*/ 698 h 1613"/>
                  <a:gd name="T18" fmla="*/ 1385 w 2164"/>
                  <a:gd name="T19" fmla="*/ 585 h 1613"/>
                  <a:gd name="T20" fmla="*/ 1281 w 2164"/>
                  <a:gd name="T21" fmla="*/ 479 h 1613"/>
                  <a:gd name="T22" fmla="*/ 1168 w 2164"/>
                  <a:gd name="T23" fmla="*/ 386 h 1613"/>
                  <a:gd name="T24" fmla="*/ 1047 w 2164"/>
                  <a:gd name="T25" fmla="*/ 304 h 1613"/>
                  <a:gd name="T26" fmla="*/ 917 w 2164"/>
                  <a:gd name="T27" fmla="*/ 232 h 1613"/>
                  <a:gd name="T28" fmla="*/ 780 w 2164"/>
                  <a:gd name="T29" fmla="*/ 174 h 1613"/>
                  <a:gd name="T30" fmla="*/ 638 w 2164"/>
                  <a:gd name="T31" fmla="*/ 130 h 1613"/>
                  <a:gd name="T32" fmla="*/ 488 w 2164"/>
                  <a:gd name="T33" fmla="*/ 98 h 1613"/>
                  <a:gd name="T34" fmla="*/ 336 w 2164"/>
                  <a:gd name="T35" fmla="*/ 82 h 1613"/>
                  <a:gd name="T36" fmla="*/ 256 w 2164"/>
                  <a:gd name="T37" fmla="*/ 81 h 1613"/>
                  <a:gd name="T38" fmla="*/ 192 w 2164"/>
                  <a:gd name="T39" fmla="*/ 82 h 1613"/>
                  <a:gd name="T40" fmla="*/ 62 w 2164"/>
                  <a:gd name="T41" fmla="*/ 94 h 1613"/>
                  <a:gd name="T42" fmla="*/ 0 w 2164"/>
                  <a:gd name="T43" fmla="*/ 104 h 1613"/>
                  <a:gd name="T44" fmla="*/ 66 w 2164"/>
                  <a:gd name="T45" fmla="*/ 79 h 1613"/>
                  <a:gd name="T46" fmla="*/ 202 w 2164"/>
                  <a:gd name="T47" fmla="*/ 42 h 1613"/>
                  <a:gd name="T48" fmla="*/ 343 w 2164"/>
                  <a:gd name="T49" fmla="*/ 14 h 1613"/>
                  <a:gd name="T50" fmla="*/ 488 w 2164"/>
                  <a:gd name="T51" fmla="*/ 1 h 1613"/>
                  <a:gd name="T52" fmla="*/ 562 w 2164"/>
                  <a:gd name="T53" fmla="*/ 0 h 1613"/>
                  <a:gd name="T54" fmla="*/ 644 w 2164"/>
                  <a:gd name="T55" fmla="*/ 1 h 1613"/>
                  <a:gd name="T56" fmla="*/ 806 w 2164"/>
                  <a:gd name="T57" fmla="*/ 19 h 1613"/>
                  <a:gd name="T58" fmla="*/ 962 w 2164"/>
                  <a:gd name="T59" fmla="*/ 50 h 1613"/>
                  <a:gd name="T60" fmla="*/ 1113 w 2164"/>
                  <a:gd name="T61" fmla="*/ 98 h 1613"/>
                  <a:gd name="T62" fmla="*/ 1257 w 2164"/>
                  <a:gd name="T63" fmla="*/ 160 h 1613"/>
                  <a:gd name="T64" fmla="*/ 1392 w 2164"/>
                  <a:gd name="T65" fmla="*/ 235 h 1613"/>
                  <a:gd name="T66" fmla="*/ 1520 w 2164"/>
                  <a:gd name="T67" fmla="*/ 321 h 1613"/>
                  <a:gd name="T68" fmla="*/ 1640 w 2164"/>
                  <a:gd name="T69" fmla="*/ 420 h 1613"/>
                  <a:gd name="T70" fmla="*/ 1748 w 2164"/>
                  <a:gd name="T71" fmla="*/ 530 h 1613"/>
                  <a:gd name="T72" fmla="*/ 1846 w 2164"/>
                  <a:gd name="T73" fmla="*/ 649 h 1613"/>
                  <a:gd name="T74" fmla="*/ 1932 w 2164"/>
                  <a:gd name="T75" fmla="*/ 779 h 1613"/>
                  <a:gd name="T76" fmla="*/ 2007 w 2164"/>
                  <a:gd name="T77" fmla="*/ 916 h 1613"/>
                  <a:gd name="T78" fmla="*/ 2068 w 2164"/>
                  <a:gd name="T79" fmla="*/ 1060 h 1613"/>
                  <a:gd name="T80" fmla="*/ 2114 w 2164"/>
                  <a:gd name="T81" fmla="*/ 1211 h 1613"/>
                  <a:gd name="T82" fmla="*/ 2147 w 2164"/>
                  <a:gd name="T83" fmla="*/ 1368 h 1613"/>
                  <a:gd name="T84" fmla="*/ 2163 w 2164"/>
                  <a:gd name="T85" fmla="*/ 1529 h 1613"/>
                  <a:gd name="T86" fmla="*/ 2164 w 2164"/>
                  <a:gd name="T87" fmla="*/ 1613 h 1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164" h="1613">
                    <a:moveTo>
                      <a:pt x="2164" y="1613"/>
                    </a:moveTo>
                    <a:lnTo>
                      <a:pt x="1781" y="1613"/>
                    </a:lnTo>
                    <a:lnTo>
                      <a:pt x="1780" y="1534"/>
                    </a:lnTo>
                    <a:lnTo>
                      <a:pt x="1764" y="1379"/>
                    </a:lnTo>
                    <a:lnTo>
                      <a:pt x="1734" y="1231"/>
                    </a:lnTo>
                    <a:lnTo>
                      <a:pt x="1689" y="1087"/>
                    </a:lnTo>
                    <a:lnTo>
                      <a:pt x="1630" y="950"/>
                    </a:lnTo>
                    <a:lnTo>
                      <a:pt x="1561" y="819"/>
                    </a:lnTo>
                    <a:lnTo>
                      <a:pt x="1477" y="698"/>
                    </a:lnTo>
                    <a:lnTo>
                      <a:pt x="1385" y="585"/>
                    </a:lnTo>
                    <a:lnTo>
                      <a:pt x="1281" y="479"/>
                    </a:lnTo>
                    <a:lnTo>
                      <a:pt x="1168" y="386"/>
                    </a:lnTo>
                    <a:lnTo>
                      <a:pt x="1047" y="304"/>
                    </a:lnTo>
                    <a:lnTo>
                      <a:pt x="917" y="232"/>
                    </a:lnTo>
                    <a:lnTo>
                      <a:pt x="780" y="174"/>
                    </a:lnTo>
                    <a:lnTo>
                      <a:pt x="638" y="130"/>
                    </a:lnTo>
                    <a:lnTo>
                      <a:pt x="488" y="98"/>
                    </a:lnTo>
                    <a:lnTo>
                      <a:pt x="336" y="82"/>
                    </a:lnTo>
                    <a:lnTo>
                      <a:pt x="256" y="81"/>
                    </a:lnTo>
                    <a:lnTo>
                      <a:pt x="192" y="82"/>
                    </a:lnTo>
                    <a:lnTo>
                      <a:pt x="62" y="94"/>
                    </a:lnTo>
                    <a:lnTo>
                      <a:pt x="0" y="104"/>
                    </a:lnTo>
                    <a:lnTo>
                      <a:pt x="66" y="79"/>
                    </a:lnTo>
                    <a:lnTo>
                      <a:pt x="202" y="42"/>
                    </a:lnTo>
                    <a:lnTo>
                      <a:pt x="343" y="14"/>
                    </a:lnTo>
                    <a:lnTo>
                      <a:pt x="488" y="1"/>
                    </a:lnTo>
                    <a:lnTo>
                      <a:pt x="562" y="0"/>
                    </a:lnTo>
                    <a:lnTo>
                      <a:pt x="644" y="1"/>
                    </a:lnTo>
                    <a:lnTo>
                      <a:pt x="806" y="19"/>
                    </a:lnTo>
                    <a:lnTo>
                      <a:pt x="962" y="50"/>
                    </a:lnTo>
                    <a:lnTo>
                      <a:pt x="1113" y="98"/>
                    </a:lnTo>
                    <a:lnTo>
                      <a:pt x="1257" y="160"/>
                    </a:lnTo>
                    <a:lnTo>
                      <a:pt x="1392" y="235"/>
                    </a:lnTo>
                    <a:lnTo>
                      <a:pt x="1520" y="321"/>
                    </a:lnTo>
                    <a:lnTo>
                      <a:pt x="1640" y="420"/>
                    </a:lnTo>
                    <a:lnTo>
                      <a:pt x="1748" y="530"/>
                    </a:lnTo>
                    <a:lnTo>
                      <a:pt x="1846" y="649"/>
                    </a:lnTo>
                    <a:lnTo>
                      <a:pt x="1932" y="779"/>
                    </a:lnTo>
                    <a:lnTo>
                      <a:pt x="2007" y="916"/>
                    </a:lnTo>
                    <a:lnTo>
                      <a:pt x="2068" y="1060"/>
                    </a:lnTo>
                    <a:lnTo>
                      <a:pt x="2114" y="1211"/>
                    </a:lnTo>
                    <a:lnTo>
                      <a:pt x="2147" y="1368"/>
                    </a:lnTo>
                    <a:lnTo>
                      <a:pt x="2163" y="1529"/>
                    </a:lnTo>
                    <a:lnTo>
                      <a:pt x="2164" y="1613"/>
                    </a:lnTo>
                    <a:close/>
                  </a:path>
                </a:pathLst>
              </a:custGeom>
              <a:solidFill>
                <a:schemeClr val="tx1">
                  <a:alpha val="16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36" name="Freeform 33"/>
              <p:cNvSpPr>
                <a:spLocks/>
              </p:cNvSpPr>
              <p:nvPr/>
            </p:nvSpPr>
            <p:spPr bwMode="auto">
              <a:xfrm>
                <a:off x="4962306" y="4717468"/>
                <a:ext cx="995702" cy="741950"/>
              </a:xfrm>
              <a:custGeom>
                <a:avLst/>
                <a:gdLst>
                  <a:gd name="T0" fmla="*/ 2165 w 2165"/>
                  <a:gd name="T1" fmla="*/ 1613 h 1613"/>
                  <a:gd name="T2" fmla="*/ 1782 w 2165"/>
                  <a:gd name="T3" fmla="*/ 1613 h 1613"/>
                  <a:gd name="T4" fmla="*/ 1781 w 2165"/>
                  <a:gd name="T5" fmla="*/ 1534 h 1613"/>
                  <a:gd name="T6" fmla="*/ 1765 w 2165"/>
                  <a:gd name="T7" fmla="*/ 1379 h 1613"/>
                  <a:gd name="T8" fmla="*/ 1734 w 2165"/>
                  <a:gd name="T9" fmla="*/ 1231 h 1613"/>
                  <a:gd name="T10" fmla="*/ 1689 w 2165"/>
                  <a:gd name="T11" fmla="*/ 1087 h 1613"/>
                  <a:gd name="T12" fmla="*/ 1631 w 2165"/>
                  <a:gd name="T13" fmla="*/ 950 h 1613"/>
                  <a:gd name="T14" fmla="*/ 1561 w 2165"/>
                  <a:gd name="T15" fmla="*/ 819 h 1613"/>
                  <a:gd name="T16" fmla="*/ 1479 w 2165"/>
                  <a:gd name="T17" fmla="*/ 698 h 1613"/>
                  <a:gd name="T18" fmla="*/ 1385 w 2165"/>
                  <a:gd name="T19" fmla="*/ 585 h 1613"/>
                  <a:gd name="T20" fmla="*/ 1283 w 2165"/>
                  <a:gd name="T21" fmla="*/ 479 h 1613"/>
                  <a:gd name="T22" fmla="*/ 1169 w 2165"/>
                  <a:gd name="T23" fmla="*/ 386 h 1613"/>
                  <a:gd name="T24" fmla="*/ 1048 w 2165"/>
                  <a:gd name="T25" fmla="*/ 304 h 1613"/>
                  <a:gd name="T26" fmla="*/ 919 w 2165"/>
                  <a:gd name="T27" fmla="*/ 232 h 1613"/>
                  <a:gd name="T28" fmla="*/ 782 w 2165"/>
                  <a:gd name="T29" fmla="*/ 174 h 1613"/>
                  <a:gd name="T30" fmla="*/ 638 w 2165"/>
                  <a:gd name="T31" fmla="*/ 130 h 1613"/>
                  <a:gd name="T32" fmla="*/ 490 w 2165"/>
                  <a:gd name="T33" fmla="*/ 98 h 1613"/>
                  <a:gd name="T34" fmla="*/ 335 w 2165"/>
                  <a:gd name="T35" fmla="*/ 82 h 1613"/>
                  <a:gd name="T36" fmla="*/ 258 w 2165"/>
                  <a:gd name="T37" fmla="*/ 81 h 1613"/>
                  <a:gd name="T38" fmla="*/ 191 w 2165"/>
                  <a:gd name="T39" fmla="*/ 82 h 1613"/>
                  <a:gd name="T40" fmla="*/ 63 w 2165"/>
                  <a:gd name="T41" fmla="*/ 94 h 1613"/>
                  <a:gd name="T42" fmla="*/ 0 w 2165"/>
                  <a:gd name="T43" fmla="*/ 104 h 1613"/>
                  <a:gd name="T44" fmla="*/ 66 w 2165"/>
                  <a:gd name="T45" fmla="*/ 79 h 1613"/>
                  <a:gd name="T46" fmla="*/ 203 w 2165"/>
                  <a:gd name="T47" fmla="*/ 42 h 1613"/>
                  <a:gd name="T48" fmla="*/ 344 w 2165"/>
                  <a:gd name="T49" fmla="*/ 14 h 1613"/>
                  <a:gd name="T50" fmla="*/ 488 w 2165"/>
                  <a:gd name="T51" fmla="*/ 1 h 1613"/>
                  <a:gd name="T52" fmla="*/ 563 w 2165"/>
                  <a:gd name="T53" fmla="*/ 0 h 1613"/>
                  <a:gd name="T54" fmla="*/ 645 w 2165"/>
                  <a:gd name="T55" fmla="*/ 1 h 1613"/>
                  <a:gd name="T56" fmla="*/ 806 w 2165"/>
                  <a:gd name="T57" fmla="*/ 19 h 1613"/>
                  <a:gd name="T58" fmla="*/ 963 w 2165"/>
                  <a:gd name="T59" fmla="*/ 50 h 1613"/>
                  <a:gd name="T60" fmla="*/ 1113 w 2165"/>
                  <a:gd name="T61" fmla="*/ 98 h 1613"/>
                  <a:gd name="T62" fmla="*/ 1257 w 2165"/>
                  <a:gd name="T63" fmla="*/ 160 h 1613"/>
                  <a:gd name="T64" fmla="*/ 1394 w 2165"/>
                  <a:gd name="T65" fmla="*/ 235 h 1613"/>
                  <a:gd name="T66" fmla="*/ 1522 w 2165"/>
                  <a:gd name="T67" fmla="*/ 321 h 1613"/>
                  <a:gd name="T68" fmla="*/ 1640 w 2165"/>
                  <a:gd name="T69" fmla="*/ 420 h 1613"/>
                  <a:gd name="T70" fmla="*/ 1749 w 2165"/>
                  <a:gd name="T71" fmla="*/ 530 h 1613"/>
                  <a:gd name="T72" fmla="*/ 1847 w 2165"/>
                  <a:gd name="T73" fmla="*/ 649 h 1613"/>
                  <a:gd name="T74" fmla="*/ 1934 w 2165"/>
                  <a:gd name="T75" fmla="*/ 779 h 1613"/>
                  <a:gd name="T76" fmla="*/ 2007 w 2165"/>
                  <a:gd name="T77" fmla="*/ 916 h 1613"/>
                  <a:gd name="T78" fmla="*/ 2068 w 2165"/>
                  <a:gd name="T79" fmla="*/ 1060 h 1613"/>
                  <a:gd name="T80" fmla="*/ 2115 w 2165"/>
                  <a:gd name="T81" fmla="*/ 1211 h 1613"/>
                  <a:gd name="T82" fmla="*/ 2147 w 2165"/>
                  <a:gd name="T83" fmla="*/ 1368 h 1613"/>
                  <a:gd name="T84" fmla="*/ 2164 w 2165"/>
                  <a:gd name="T85" fmla="*/ 1529 h 1613"/>
                  <a:gd name="T86" fmla="*/ 2165 w 2165"/>
                  <a:gd name="T87" fmla="*/ 1613 h 1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165" h="1613">
                    <a:moveTo>
                      <a:pt x="2165" y="1613"/>
                    </a:moveTo>
                    <a:lnTo>
                      <a:pt x="1782" y="1613"/>
                    </a:lnTo>
                    <a:lnTo>
                      <a:pt x="1781" y="1534"/>
                    </a:lnTo>
                    <a:lnTo>
                      <a:pt x="1765" y="1379"/>
                    </a:lnTo>
                    <a:lnTo>
                      <a:pt x="1734" y="1231"/>
                    </a:lnTo>
                    <a:lnTo>
                      <a:pt x="1689" y="1087"/>
                    </a:lnTo>
                    <a:lnTo>
                      <a:pt x="1631" y="950"/>
                    </a:lnTo>
                    <a:lnTo>
                      <a:pt x="1561" y="819"/>
                    </a:lnTo>
                    <a:lnTo>
                      <a:pt x="1479" y="698"/>
                    </a:lnTo>
                    <a:lnTo>
                      <a:pt x="1385" y="585"/>
                    </a:lnTo>
                    <a:lnTo>
                      <a:pt x="1283" y="479"/>
                    </a:lnTo>
                    <a:lnTo>
                      <a:pt x="1169" y="386"/>
                    </a:lnTo>
                    <a:lnTo>
                      <a:pt x="1048" y="304"/>
                    </a:lnTo>
                    <a:lnTo>
                      <a:pt x="919" y="232"/>
                    </a:lnTo>
                    <a:lnTo>
                      <a:pt x="782" y="174"/>
                    </a:lnTo>
                    <a:lnTo>
                      <a:pt x="638" y="130"/>
                    </a:lnTo>
                    <a:lnTo>
                      <a:pt x="490" y="98"/>
                    </a:lnTo>
                    <a:lnTo>
                      <a:pt x="335" y="82"/>
                    </a:lnTo>
                    <a:lnTo>
                      <a:pt x="258" y="81"/>
                    </a:lnTo>
                    <a:lnTo>
                      <a:pt x="191" y="82"/>
                    </a:lnTo>
                    <a:lnTo>
                      <a:pt x="63" y="94"/>
                    </a:lnTo>
                    <a:lnTo>
                      <a:pt x="0" y="104"/>
                    </a:lnTo>
                    <a:lnTo>
                      <a:pt x="66" y="79"/>
                    </a:lnTo>
                    <a:lnTo>
                      <a:pt x="203" y="42"/>
                    </a:lnTo>
                    <a:lnTo>
                      <a:pt x="344" y="14"/>
                    </a:lnTo>
                    <a:lnTo>
                      <a:pt x="488" y="1"/>
                    </a:lnTo>
                    <a:lnTo>
                      <a:pt x="563" y="0"/>
                    </a:lnTo>
                    <a:lnTo>
                      <a:pt x="645" y="1"/>
                    </a:lnTo>
                    <a:lnTo>
                      <a:pt x="806" y="19"/>
                    </a:lnTo>
                    <a:lnTo>
                      <a:pt x="963" y="50"/>
                    </a:lnTo>
                    <a:lnTo>
                      <a:pt x="1113" y="98"/>
                    </a:lnTo>
                    <a:lnTo>
                      <a:pt x="1257" y="160"/>
                    </a:lnTo>
                    <a:lnTo>
                      <a:pt x="1394" y="235"/>
                    </a:lnTo>
                    <a:lnTo>
                      <a:pt x="1522" y="321"/>
                    </a:lnTo>
                    <a:lnTo>
                      <a:pt x="1640" y="420"/>
                    </a:lnTo>
                    <a:lnTo>
                      <a:pt x="1749" y="530"/>
                    </a:lnTo>
                    <a:lnTo>
                      <a:pt x="1847" y="649"/>
                    </a:lnTo>
                    <a:lnTo>
                      <a:pt x="1934" y="779"/>
                    </a:lnTo>
                    <a:lnTo>
                      <a:pt x="2007" y="916"/>
                    </a:lnTo>
                    <a:lnTo>
                      <a:pt x="2068" y="1060"/>
                    </a:lnTo>
                    <a:lnTo>
                      <a:pt x="2115" y="1211"/>
                    </a:lnTo>
                    <a:lnTo>
                      <a:pt x="2147" y="1368"/>
                    </a:lnTo>
                    <a:lnTo>
                      <a:pt x="2164" y="1529"/>
                    </a:lnTo>
                    <a:lnTo>
                      <a:pt x="2165" y="1613"/>
                    </a:lnTo>
                    <a:close/>
                  </a:path>
                </a:pathLst>
              </a:custGeom>
              <a:solidFill>
                <a:schemeClr val="tx1">
                  <a:alpha val="16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37" name="Freeform 34"/>
              <p:cNvSpPr>
                <a:spLocks/>
              </p:cNvSpPr>
              <p:nvPr/>
            </p:nvSpPr>
            <p:spPr bwMode="auto">
              <a:xfrm>
                <a:off x="4611209" y="4927090"/>
                <a:ext cx="1064656" cy="1064656"/>
              </a:xfrm>
              <a:custGeom>
                <a:avLst/>
                <a:gdLst>
                  <a:gd name="T0" fmla="*/ 2316 w 2318"/>
                  <a:gd name="T1" fmla="*/ 1219 h 2317"/>
                  <a:gd name="T2" fmla="*/ 2282 w 2318"/>
                  <a:gd name="T3" fmla="*/ 1449 h 2317"/>
                  <a:gd name="T4" fmla="*/ 2204 w 2318"/>
                  <a:gd name="T5" fmla="*/ 1661 h 2317"/>
                  <a:gd name="T6" fmla="*/ 2087 w 2318"/>
                  <a:gd name="T7" fmla="*/ 1852 h 2317"/>
                  <a:gd name="T8" fmla="*/ 1939 w 2318"/>
                  <a:gd name="T9" fmla="*/ 2016 h 2317"/>
                  <a:gd name="T10" fmla="*/ 1761 w 2318"/>
                  <a:gd name="T11" fmla="*/ 2150 h 2317"/>
                  <a:gd name="T12" fmla="*/ 1558 w 2318"/>
                  <a:gd name="T13" fmla="*/ 2247 h 2317"/>
                  <a:gd name="T14" fmla="*/ 1336 w 2318"/>
                  <a:gd name="T15" fmla="*/ 2304 h 2317"/>
                  <a:gd name="T16" fmla="*/ 1159 w 2318"/>
                  <a:gd name="T17" fmla="*/ 2317 h 2317"/>
                  <a:gd name="T18" fmla="*/ 982 w 2318"/>
                  <a:gd name="T19" fmla="*/ 2304 h 2317"/>
                  <a:gd name="T20" fmla="*/ 760 w 2318"/>
                  <a:gd name="T21" fmla="*/ 2247 h 2317"/>
                  <a:gd name="T22" fmla="*/ 557 w 2318"/>
                  <a:gd name="T23" fmla="*/ 2150 h 2317"/>
                  <a:gd name="T24" fmla="*/ 380 w 2318"/>
                  <a:gd name="T25" fmla="*/ 2016 h 2317"/>
                  <a:gd name="T26" fmla="*/ 230 w 2318"/>
                  <a:gd name="T27" fmla="*/ 1852 h 2317"/>
                  <a:gd name="T28" fmla="*/ 113 w 2318"/>
                  <a:gd name="T29" fmla="*/ 1661 h 2317"/>
                  <a:gd name="T30" fmla="*/ 36 w 2318"/>
                  <a:gd name="T31" fmla="*/ 1449 h 2317"/>
                  <a:gd name="T32" fmla="*/ 1 w 2318"/>
                  <a:gd name="T33" fmla="*/ 1219 h 2317"/>
                  <a:gd name="T34" fmla="*/ 1 w 2318"/>
                  <a:gd name="T35" fmla="*/ 1099 h 2317"/>
                  <a:gd name="T36" fmla="*/ 36 w 2318"/>
                  <a:gd name="T37" fmla="*/ 869 h 2317"/>
                  <a:gd name="T38" fmla="*/ 113 w 2318"/>
                  <a:gd name="T39" fmla="*/ 656 h 2317"/>
                  <a:gd name="T40" fmla="*/ 230 w 2318"/>
                  <a:gd name="T41" fmla="*/ 466 h 2317"/>
                  <a:gd name="T42" fmla="*/ 380 w 2318"/>
                  <a:gd name="T43" fmla="*/ 300 h 2317"/>
                  <a:gd name="T44" fmla="*/ 557 w 2318"/>
                  <a:gd name="T45" fmla="*/ 167 h 2317"/>
                  <a:gd name="T46" fmla="*/ 760 w 2318"/>
                  <a:gd name="T47" fmla="*/ 70 h 2317"/>
                  <a:gd name="T48" fmla="*/ 982 w 2318"/>
                  <a:gd name="T49" fmla="*/ 13 h 2317"/>
                  <a:gd name="T50" fmla="*/ 1159 w 2318"/>
                  <a:gd name="T51" fmla="*/ 0 h 2317"/>
                  <a:gd name="T52" fmla="*/ 1336 w 2318"/>
                  <a:gd name="T53" fmla="*/ 13 h 2317"/>
                  <a:gd name="T54" fmla="*/ 1558 w 2318"/>
                  <a:gd name="T55" fmla="*/ 70 h 2317"/>
                  <a:gd name="T56" fmla="*/ 1761 w 2318"/>
                  <a:gd name="T57" fmla="*/ 167 h 2317"/>
                  <a:gd name="T58" fmla="*/ 1939 w 2318"/>
                  <a:gd name="T59" fmla="*/ 300 h 2317"/>
                  <a:gd name="T60" fmla="*/ 2087 w 2318"/>
                  <a:gd name="T61" fmla="*/ 466 h 2317"/>
                  <a:gd name="T62" fmla="*/ 2204 w 2318"/>
                  <a:gd name="T63" fmla="*/ 656 h 2317"/>
                  <a:gd name="T64" fmla="*/ 2282 w 2318"/>
                  <a:gd name="T65" fmla="*/ 869 h 2317"/>
                  <a:gd name="T66" fmla="*/ 2316 w 2318"/>
                  <a:gd name="T67" fmla="*/ 1099 h 2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318" h="2317">
                    <a:moveTo>
                      <a:pt x="2318" y="1158"/>
                    </a:moveTo>
                    <a:lnTo>
                      <a:pt x="2316" y="1219"/>
                    </a:lnTo>
                    <a:lnTo>
                      <a:pt x="2305" y="1335"/>
                    </a:lnTo>
                    <a:lnTo>
                      <a:pt x="2282" y="1449"/>
                    </a:lnTo>
                    <a:lnTo>
                      <a:pt x="2249" y="1557"/>
                    </a:lnTo>
                    <a:lnTo>
                      <a:pt x="2204" y="1661"/>
                    </a:lnTo>
                    <a:lnTo>
                      <a:pt x="2151" y="1760"/>
                    </a:lnTo>
                    <a:lnTo>
                      <a:pt x="2087" y="1852"/>
                    </a:lnTo>
                    <a:lnTo>
                      <a:pt x="2017" y="1937"/>
                    </a:lnTo>
                    <a:lnTo>
                      <a:pt x="1939" y="2016"/>
                    </a:lnTo>
                    <a:lnTo>
                      <a:pt x="1853" y="2087"/>
                    </a:lnTo>
                    <a:lnTo>
                      <a:pt x="1761" y="2150"/>
                    </a:lnTo>
                    <a:lnTo>
                      <a:pt x="1661" y="2204"/>
                    </a:lnTo>
                    <a:lnTo>
                      <a:pt x="1558" y="2247"/>
                    </a:lnTo>
                    <a:lnTo>
                      <a:pt x="1448" y="2281"/>
                    </a:lnTo>
                    <a:lnTo>
                      <a:pt x="1336" y="2304"/>
                    </a:lnTo>
                    <a:lnTo>
                      <a:pt x="1218" y="2316"/>
                    </a:lnTo>
                    <a:lnTo>
                      <a:pt x="1159" y="2317"/>
                    </a:lnTo>
                    <a:lnTo>
                      <a:pt x="1098" y="2316"/>
                    </a:lnTo>
                    <a:lnTo>
                      <a:pt x="982" y="2304"/>
                    </a:lnTo>
                    <a:lnTo>
                      <a:pt x="869" y="2281"/>
                    </a:lnTo>
                    <a:lnTo>
                      <a:pt x="760" y="2247"/>
                    </a:lnTo>
                    <a:lnTo>
                      <a:pt x="656" y="2204"/>
                    </a:lnTo>
                    <a:lnTo>
                      <a:pt x="557" y="2150"/>
                    </a:lnTo>
                    <a:lnTo>
                      <a:pt x="465" y="2087"/>
                    </a:lnTo>
                    <a:lnTo>
                      <a:pt x="380" y="2016"/>
                    </a:lnTo>
                    <a:lnTo>
                      <a:pt x="301" y="1937"/>
                    </a:lnTo>
                    <a:lnTo>
                      <a:pt x="230" y="1852"/>
                    </a:lnTo>
                    <a:lnTo>
                      <a:pt x="167" y="1760"/>
                    </a:lnTo>
                    <a:lnTo>
                      <a:pt x="113" y="1661"/>
                    </a:lnTo>
                    <a:lnTo>
                      <a:pt x="70" y="1557"/>
                    </a:lnTo>
                    <a:lnTo>
                      <a:pt x="36" y="1449"/>
                    </a:lnTo>
                    <a:lnTo>
                      <a:pt x="13" y="1335"/>
                    </a:lnTo>
                    <a:lnTo>
                      <a:pt x="1" y="1219"/>
                    </a:lnTo>
                    <a:lnTo>
                      <a:pt x="0" y="1158"/>
                    </a:lnTo>
                    <a:lnTo>
                      <a:pt x="1" y="1099"/>
                    </a:lnTo>
                    <a:lnTo>
                      <a:pt x="13" y="983"/>
                    </a:lnTo>
                    <a:lnTo>
                      <a:pt x="36" y="869"/>
                    </a:lnTo>
                    <a:lnTo>
                      <a:pt x="70" y="759"/>
                    </a:lnTo>
                    <a:lnTo>
                      <a:pt x="113" y="656"/>
                    </a:lnTo>
                    <a:lnTo>
                      <a:pt x="167" y="558"/>
                    </a:lnTo>
                    <a:lnTo>
                      <a:pt x="230" y="466"/>
                    </a:lnTo>
                    <a:lnTo>
                      <a:pt x="301" y="379"/>
                    </a:lnTo>
                    <a:lnTo>
                      <a:pt x="380" y="300"/>
                    </a:lnTo>
                    <a:lnTo>
                      <a:pt x="465" y="229"/>
                    </a:lnTo>
                    <a:lnTo>
                      <a:pt x="557" y="167"/>
                    </a:lnTo>
                    <a:lnTo>
                      <a:pt x="656" y="114"/>
                    </a:lnTo>
                    <a:lnTo>
                      <a:pt x="760" y="70"/>
                    </a:lnTo>
                    <a:lnTo>
                      <a:pt x="869" y="36"/>
                    </a:lnTo>
                    <a:lnTo>
                      <a:pt x="982" y="13"/>
                    </a:lnTo>
                    <a:lnTo>
                      <a:pt x="1098" y="2"/>
                    </a:lnTo>
                    <a:lnTo>
                      <a:pt x="1159" y="0"/>
                    </a:lnTo>
                    <a:lnTo>
                      <a:pt x="1218" y="2"/>
                    </a:lnTo>
                    <a:lnTo>
                      <a:pt x="1336" y="13"/>
                    </a:lnTo>
                    <a:lnTo>
                      <a:pt x="1448" y="36"/>
                    </a:lnTo>
                    <a:lnTo>
                      <a:pt x="1558" y="70"/>
                    </a:lnTo>
                    <a:lnTo>
                      <a:pt x="1661" y="114"/>
                    </a:lnTo>
                    <a:lnTo>
                      <a:pt x="1761" y="167"/>
                    </a:lnTo>
                    <a:lnTo>
                      <a:pt x="1853" y="229"/>
                    </a:lnTo>
                    <a:lnTo>
                      <a:pt x="1939" y="300"/>
                    </a:lnTo>
                    <a:lnTo>
                      <a:pt x="2017" y="379"/>
                    </a:lnTo>
                    <a:lnTo>
                      <a:pt x="2087" y="466"/>
                    </a:lnTo>
                    <a:lnTo>
                      <a:pt x="2151" y="558"/>
                    </a:lnTo>
                    <a:lnTo>
                      <a:pt x="2204" y="656"/>
                    </a:lnTo>
                    <a:lnTo>
                      <a:pt x="2249" y="759"/>
                    </a:lnTo>
                    <a:lnTo>
                      <a:pt x="2282" y="869"/>
                    </a:lnTo>
                    <a:lnTo>
                      <a:pt x="2305" y="983"/>
                    </a:lnTo>
                    <a:lnTo>
                      <a:pt x="2316" y="1099"/>
                    </a:lnTo>
                    <a:lnTo>
                      <a:pt x="2318" y="1158"/>
                    </a:lnTo>
                    <a:close/>
                  </a:path>
                </a:pathLst>
              </a:custGeom>
              <a:solidFill>
                <a:srgbClr val="2D435A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38" name="Freeform 35"/>
              <p:cNvSpPr>
                <a:spLocks/>
              </p:cNvSpPr>
              <p:nvPr/>
            </p:nvSpPr>
            <p:spPr bwMode="auto">
              <a:xfrm>
                <a:off x="4896681" y="5213940"/>
                <a:ext cx="492335" cy="492335"/>
              </a:xfrm>
              <a:custGeom>
                <a:avLst/>
                <a:gdLst>
                  <a:gd name="T0" fmla="*/ 536 w 1071"/>
                  <a:gd name="T1" fmla="*/ 0 h 1072"/>
                  <a:gd name="T2" fmla="*/ 590 w 1071"/>
                  <a:gd name="T3" fmla="*/ 2 h 1072"/>
                  <a:gd name="T4" fmla="*/ 696 w 1071"/>
                  <a:gd name="T5" fmla="*/ 24 h 1072"/>
                  <a:gd name="T6" fmla="*/ 792 w 1071"/>
                  <a:gd name="T7" fmla="*/ 64 h 1072"/>
                  <a:gd name="T8" fmla="*/ 877 w 1071"/>
                  <a:gd name="T9" fmla="*/ 122 h 1072"/>
                  <a:gd name="T10" fmla="*/ 950 w 1071"/>
                  <a:gd name="T11" fmla="*/ 194 h 1072"/>
                  <a:gd name="T12" fmla="*/ 1008 w 1071"/>
                  <a:gd name="T13" fmla="*/ 280 h 1072"/>
                  <a:gd name="T14" fmla="*/ 1048 w 1071"/>
                  <a:gd name="T15" fmla="*/ 377 h 1072"/>
                  <a:gd name="T16" fmla="*/ 1070 w 1071"/>
                  <a:gd name="T17" fmla="*/ 480 h 1072"/>
                  <a:gd name="T18" fmla="*/ 1071 w 1071"/>
                  <a:gd name="T19" fmla="*/ 535 h 1072"/>
                  <a:gd name="T20" fmla="*/ 1070 w 1071"/>
                  <a:gd name="T21" fmla="*/ 591 h 1072"/>
                  <a:gd name="T22" fmla="*/ 1048 w 1071"/>
                  <a:gd name="T23" fmla="*/ 695 h 1072"/>
                  <a:gd name="T24" fmla="*/ 1008 w 1071"/>
                  <a:gd name="T25" fmla="*/ 792 h 1072"/>
                  <a:gd name="T26" fmla="*/ 950 w 1071"/>
                  <a:gd name="T27" fmla="*/ 877 h 1072"/>
                  <a:gd name="T28" fmla="*/ 877 w 1071"/>
                  <a:gd name="T29" fmla="*/ 950 h 1072"/>
                  <a:gd name="T30" fmla="*/ 792 w 1071"/>
                  <a:gd name="T31" fmla="*/ 1008 h 1072"/>
                  <a:gd name="T32" fmla="*/ 696 w 1071"/>
                  <a:gd name="T33" fmla="*/ 1048 h 1072"/>
                  <a:gd name="T34" fmla="*/ 590 w 1071"/>
                  <a:gd name="T35" fmla="*/ 1069 h 1072"/>
                  <a:gd name="T36" fmla="*/ 536 w 1071"/>
                  <a:gd name="T37" fmla="*/ 1072 h 1072"/>
                  <a:gd name="T38" fmla="*/ 481 w 1071"/>
                  <a:gd name="T39" fmla="*/ 1069 h 1072"/>
                  <a:gd name="T40" fmla="*/ 376 w 1071"/>
                  <a:gd name="T41" fmla="*/ 1048 h 1072"/>
                  <a:gd name="T42" fmla="*/ 279 w 1071"/>
                  <a:gd name="T43" fmla="*/ 1008 h 1072"/>
                  <a:gd name="T44" fmla="*/ 194 w 1071"/>
                  <a:gd name="T45" fmla="*/ 950 h 1072"/>
                  <a:gd name="T46" fmla="*/ 123 w 1071"/>
                  <a:gd name="T47" fmla="*/ 877 h 1072"/>
                  <a:gd name="T48" fmla="*/ 63 w 1071"/>
                  <a:gd name="T49" fmla="*/ 792 h 1072"/>
                  <a:gd name="T50" fmla="*/ 23 w 1071"/>
                  <a:gd name="T51" fmla="*/ 695 h 1072"/>
                  <a:gd name="T52" fmla="*/ 2 w 1071"/>
                  <a:gd name="T53" fmla="*/ 591 h 1072"/>
                  <a:gd name="T54" fmla="*/ 0 w 1071"/>
                  <a:gd name="T55" fmla="*/ 535 h 1072"/>
                  <a:gd name="T56" fmla="*/ 2 w 1071"/>
                  <a:gd name="T57" fmla="*/ 480 h 1072"/>
                  <a:gd name="T58" fmla="*/ 23 w 1071"/>
                  <a:gd name="T59" fmla="*/ 377 h 1072"/>
                  <a:gd name="T60" fmla="*/ 63 w 1071"/>
                  <a:gd name="T61" fmla="*/ 280 h 1072"/>
                  <a:gd name="T62" fmla="*/ 123 w 1071"/>
                  <a:gd name="T63" fmla="*/ 194 h 1072"/>
                  <a:gd name="T64" fmla="*/ 194 w 1071"/>
                  <a:gd name="T65" fmla="*/ 122 h 1072"/>
                  <a:gd name="T66" fmla="*/ 279 w 1071"/>
                  <a:gd name="T67" fmla="*/ 64 h 1072"/>
                  <a:gd name="T68" fmla="*/ 376 w 1071"/>
                  <a:gd name="T69" fmla="*/ 24 h 1072"/>
                  <a:gd name="T70" fmla="*/ 481 w 1071"/>
                  <a:gd name="T71" fmla="*/ 2 h 1072"/>
                  <a:gd name="T72" fmla="*/ 536 w 1071"/>
                  <a:gd name="T73" fmla="*/ 0 h 1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71" h="1072">
                    <a:moveTo>
                      <a:pt x="536" y="0"/>
                    </a:moveTo>
                    <a:lnTo>
                      <a:pt x="590" y="2"/>
                    </a:lnTo>
                    <a:lnTo>
                      <a:pt x="696" y="24"/>
                    </a:lnTo>
                    <a:lnTo>
                      <a:pt x="792" y="64"/>
                    </a:lnTo>
                    <a:lnTo>
                      <a:pt x="877" y="122"/>
                    </a:lnTo>
                    <a:lnTo>
                      <a:pt x="950" y="194"/>
                    </a:lnTo>
                    <a:lnTo>
                      <a:pt x="1008" y="280"/>
                    </a:lnTo>
                    <a:lnTo>
                      <a:pt x="1048" y="377"/>
                    </a:lnTo>
                    <a:lnTo>
                      <a:pt x="1070" y="480"/>
                    </a:lnTo>
                    <a:lnTo>
                      <a:pt x="1071" y="535"/>
                    </a:lnTo>
                    <a:lnTo>
                      <a:pt x="1070" y="591"/>
                    </a:lnTo>
                    <a:lnTo>
                      <a:pt x="1048" y="695"/>
                    </a:lnTo>
                    <a:lnTo>
                      <a:pt x="1008" y="792"/>
                    </a:lnTo>
                    <a:lnTo>
                      <a:pt x="950" y="877"/>
                    </a:lnTo>
                    <a:lnTo>
                      <a:pt x="877" y="950"/>
                    </a:lnTo>
                    <a:lnTo>
                      <a:pt x="792" y="1008"/>
                    </a:lnTo>
                    <a:lnTo>
                      <a:pt x="696" y="1048"/>
                    </a:lnTo>
                    <a:lnTo>
                      <a:pt x="590" y="1069"/>
                    </a:lnTo>
                    <a:lnTo>
                      <a:pt x="536" y="1072"/>
                    </a:lnTo>
                    <a:lnTo>
                      <a:pt x="481" y="1069"/>
                    </a:lnTo>
                    <a:lnTo>
                      <a:pt x="376" y="1048"/>
                    </a:lnTo>
                    <a:lnTo>
                      <a:pt x="279" y="1008"/>
                    </a:lnTo>
                    <a:lnTo>
                      <a:pt x="194" y="950"/>
                    </a:lnTo>
                    <a:lnTo>
                      <a:pt x="123" y="877"/>
                    </a:lnTo>
                    <a:lnTo>
                      <a:pt x="63" y="792"/>
                    </a:lnTo>
                    <a:lnTo>
                      <a:pt x="23" y="695"/>
                    </a:lnTo>
                    <a:lnTo>
                      <a:pt x="2" y="591"/>
                    </a:lnTo>
                    <a:lnTo>
                      <a:pt x="0" y="535"/>
                    </a:lnTo>
                    <a:lnTo>
                      <a:pt x="2" y="480"/>
                    </a:lnTo>
                    <a:lnTo>
                      <a:pt x="23" y="377"/>
                    </a:lnTo>
                    <a:lnTo>
                      <a:pt x="63" y="280"/>
                    </a:lnTo>
                    <a:lnTo>
                      <a:pt x="123" y="194"/>
                    </a:lnTo>
                    <a:lnTo>
                      <a:pt x="194" y="122"/>
                    </a:lnTo>
                    <a:lnTo>
                      <a:pt x="279" y="64"/>
                    </a:lnTo>
                    <a:lnTo>
                      <a:pt x="376" y="24"/>
                    </a:lnTo>
                    <a:lnTo>
                      <a:pt x="481" y="2"/>
                    </a:lnTo>
                    <a:lnTo>
                      <a:pt x="536" y="0"/>
                    </a:lnTo>
                    <a:close/>
                  </a:path>
                </a:pathLst>
              </a:custGeom>
              <a:solidFill>
                <a:srgbClr val="E1E9E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39" name="Freeform 36"/>
              <p:cNvSpPr>
                <a:spLocks/>
              </p:cNvSpPr>
              <p:nvPr/>
            </p:nvSpPr>
            <p:spPr bwMode="auto">
              <a:xfrm>
                <a:off x="2614306" y="2908104"/>
                <a:ext cx="522675" cy="125497"/>
              </a:xfrm>
              <a:custGeom>
                <a:avLst/>
                <a:gdLst>
                  <a:gd name="T0" fmla="*/ 1136 w 1136"/>
                  <a:gd name="T1" fmla="*/ 137 h 275"/>
                  <a:gd name="T2" fmla="*/ 1133 w 1136"/>
                  <a:gd name="T3" fmla="*/ 166 h 275"/>
                  <a:gd name="T4" fmla="*/ 1113 w 1136"/>
                  <a:gd name="T5" fmla="*/ 214 h 275"/>
                  <a:gd name="T6" fmla="*/ 1076 w 1136"/>
                  <a:gd name="T7" fmla="*/ 252 h 275"/>
                  <a:gd name="T8" fmla="*/ 1027 w 1136"/>
                  <a:gd name="T9" fmla="*/ 274 h 275"/>
                  <a:gd name="T10" fmla="*/ 998 w 1136"/>
                  <a:gd name="T11" fmla="*/ 275 h 275"/>
                  <a:gd name="T12" fmla="*/ 0 w 1136"/>
                  <a:gd name="T13" fmla="*/ 275 h 275"/>
                  <a:gd name="T14" fmla="*/ 0 w 1136"/>
                  <a:gd name="T15" fmla="*/ 0 h 275"/>
                  <a:gd name="T16" fmla="*/ 998 w 1136"/>
                  <a:gd name="T17" fmla="*/ 0 h 275"/>
                  <a:gd name="T18" fmla="*/ 1027 w 1136"/>
                  <a:gd name="T19" fmla="*/ 1 h 275"/>
                  <a:gd name="T20" fmla="*/ 1076 w 1136"/>
                  <a:gd name="T21" fmla="*/ 23 h 275"/>
                  <a:gd name="T22" fmla="*/ 1113 w 1136"/>
                  <a:gd name="T23" fmla="*/ 60 h 275"/>
                  <a:gd name="T24" fmla="*/ 1133 w 1136"/>
                  <a:gd name="T25" fmla="*/ 109 h 275"/>
                  <a:gd name="T26" fmla="*/ 1136 w 1136"/>
                  <a:gd name="T27" fmla="*/ 137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36" h="275">
                    <a:moveTo>
                      <a:pt x="1136" y="137"/>
                    </a:moveTo>
                    <a:lnTo>
                      <a:pt x="1133" y="166"/>
                    </a:lnTo>
                    <a:lnTo>
                      <a:pt x="1113" y="214"/>
                    </a:lnTo>
                    <a:lnTo>
                      <a:pt x="1076" y="252"/>
                    </a:lnTo>
                    <a:lnTo>
                      <a:pt x="1027" y="274"/>
                    </a:lnTo>
                    <a:lnTo>
                      <a:pt x="998" y="275"/>
                    </a:lnTo>
                    <a:lnTo>
                      <a:pt x="0" y="275"/>
                    </a:lnTo>
                    <a:lnTo>
                      <a:pt x="0" y="0"/>
                    </a:lnTo>
                    <a:lnTo>
                      <a:pt x="998" y="0"/>
                    </a:lnTo>
                    <a:lnTo>
                      <a:pt x="1027" y="1"/>
                    </a:lnTo>
                    <a:lnTo>
                      <a:pt x="1076" y="23"/>
                    </a:lnTo>
                    <a:lnTo>
                      <a:pt x="1113" y="60"/>
                    </a:lnTo>
                    <a:lnTo>
                      <a:pt x="1133" y="109"/>
                    </a:lnTo>
                    <a:lnTo>
                      <a:pt x="1136" y="137"/>
                    </a:lnTo>
                    <a:close/>
                  </a:path>
                </a:pathLst>
              </a:custGeom>
              <a:solidFill>
                <a:srgbClr val="2D435A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40" name="Freeform 37"/>
              <p:cNvSpPr>
                <a:spLocks/>
              </p:cNvSpPr>
              <p:nvPr/>
            </p:nvSpPr>
            <p:spPr bwMode="auto">
              <a:xfrm>
                <a:off x="2315045" y="2764679"/>
                <a:ext cx="529570" cy="488197"/>
              </a:xfrm>
              <a:custGeom>
                <a:avLst/>
                <a:gdLst>
                  <a:gd name="T0" fmla="*/ 1005 w 1153"/>
                  <a:gd name="T1" fmla="*/ 0 h 1062"/>
                  <a:gd name="T2" fmla="*/ 0 w 1153"/>
                  <a:gd name="T3" fmla="*/ 0 h 1062"/>
                  <a:gd name="T4" fmla="*/ 0 w 1153"/>
                  <a:gd name="T5" fmla="*/ 1062 h 1062"/>
                  <a:gd name="T6" fmla="*/ 1005 w 1153"/>
                  <a:gd name="T7" fmla="*/ 1062 h 1062"/>
                  <a:gd name="T8" fmla="*/ 1035 w 1153"/>
                  <a:gd name="T9" fmla="*/ 1059 h 1062"/>
                  <a:gd name="T10" fmla="*/ 1089 w 1153"/>
                  <a:gd name="T11" fmla="*/ 1037 h 1062"/>
                  <a:gd name="T12" fmla="*/ 1129 w 1153"/>
                  <a:gd name="T13" fmla="*/ 997 h 1062"/>
                  <a:gd name="T14" fmla="*/ 1150 w 1153"/>
                  <a:gd name="T15" fmla="*/ 944 h 1062"/>
                  <a:gd name="T16" fmla="*/ 1153 w 1153"/>
                  <a:gd name="T17" fmla="*/ 913 h 1062"/>
                  <a:gd name="T18" fmla="*/ 1153 w 1153"/>
                  <a:gd name="T19" fmla="*/ 149 h 1062"/>
                  <a:gd name="T20" fmla="*/ 1150 w 1153"/>
                  <a:gd name="T21" fmla="*/ 118 h 1062"/>
                  <a:gd name="T22" fmla="*/ 1129 w 1153"/>
                  <a:gd name="T23" fmla="*/ 65 h 1062"/>
                  <a:gd name="T24" fmla="*/ 1089 w 1153"/>
                  <a:gd name="T25" fmla="*/ 25 h 1062"/>
                  <a:gd name="T26" fmla="*/ 1035 w 1153"/>
                  <a:gd name="T27" fmla="*/ 2 h 1062"/>
                  <a:gd name="T28" fmla="*/ 1005 w 1153"/>
                  <a:gd name="T29" fmla="*/ 0 h 1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53" h="1062">
                    <a:moveTo>
                      <a:pt x="1005" y="0"/>
                    </a:moveTo>
                    <a:lnTo>
                      <a:pt x="0" y="0"/>
                    </a:lnTo>
                    <a:lnTo>
                      <a:pt x="0" y="1062"/>
                    </a:lnTo>
                    <a:lnTo>
                      <a:pt x="1005" y="1062"/>
                    </a:lnTo>
                    <a:lnTo>
                      <a:pt x="1035" y="1059"/>
                    </a:lnTo>
                    <a:lnTo>
                      <a:pt x="1089" y="1037"/>
                    </a:lnTo>
                    <a:lnTo>
                      <a:pt x="1129" y="997"/>
                    </a:lnTo>
                    <a:lnTo>
                      <a:pt x="1150" y="944"/>
                    </a:lnTo>
                    <a:lnTo>
                      <a:pt x="1153" y="913"/>
                    </a:lnTo>
                    <a:lnTo>
                      <a:pt x="1153" y="149"/>
                    </a:lnTo>
                    <a:lnTo>
                      <a:pt x="1150" y="118"/>
                    </a:lnTo>
                    <a:lnTo>
                      <a:pt x="1129" y="65"/>
                    </a:lnTo>
                    <a:lnTo>
                      <a:pt x="1089" y="25"/>
                    </a:lnTo>
                    <a:lnTo>
                      <a:pt x="1035" y="2"/>
                    </a:lnTo>
                    <a:lnTo>
                      <a:pt x="1005" y="0"/>
                    </a:lnTo>
                    <a:close/>
                  </a:path>
                </a:pathLst>
              </a:custGeom>
              <a:solidFill>
                <a:srgbClr val="CCCBD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41" name="Freeform 38"/>
              <p:cNvSpPr>
                <a:spLocks/>
              </p:cNvSpPr>
              <p:nvPr/>
            </p:nvSpPr>
            <p:spPr bwMode="auto">
              <a:xfrm>
                <a:off x="2141280" y="2699863"/>
                <a:ext cx="173765" cy="617832"/>
              </a:xfrm>
              <a:custGeom>
                <a:avLst/>
                <a:gdLst>
                  <a:gd name="T0" fmla="*/ 377 w 377"/>
                  <a:gd name="T1" fmla="*/ 90 h 1345"/>
                  <a:gd name="T2" fmla="*/ 377 w 377"/>
                  <a:gd name="T3" fmla="*/ 1254 h 1345"/>
                  <a:gd name="T4" fmla="*/ 377 w 377"/>
                  <a:gd name="T5" fmla="*/ 1273 h 1345"/>
                  <a:gd name="T6" fmla="*/ 363 w 377"/>
                  <a:gd name="T7" fmla="*/ 1306 h 1345"/>
                  <a:gd name="T8" fmla="*/ 338 w 377"/>
                  <a:gd name="T9" fmla="*/ 1330 h 1345"/>
                  <a:gd name="T10" fmla="*/ 305 w 377"/>
                  <a:gd name="T11" fmla="*/ 1345 h 1345"/>
                  <a:gd name="T12" fmla="*/ 286 w 377"/>
                  <a:gd name="T13" fmla="*/ 1345 h 1345"/>
                  <a:gd name="T14" fmla="*/ 91 w 377"/>
                  <a:gd name="T15" fmla="*/ 1345 h 1345"/>
                  <a:gd name="T16" fmla="*/ 72 w 377"/>
                  <a:gd name="T17" fmla="*/ 1345 h 1345"/>
                  <a:gd name="T18" fmla="*/ 40 w 377"/>
                  <a:gd name="T19" fmla="*/ 1330 h 1345"/>
                  <a:gd name="T20" fmla="*/ 16 w 377"/>
                  <a:gd name="T21" fmla="*/ 1306 h 1345"/>
                  <a:gd name="T22" fmla="*/ 1 w 377"/>
                  <a:gd name="T23" fmla="*/ 1273 h 1345"/>
                  <a:gd name="T24" fmla="*/ 0 w 377"/>
                  <a:gd name="T25" fmla="*/ 1254 h 1345"/>
                  <a:gd name="T26" fmla="*/ 0 w 377"/>
                  <a:gd name="T27" fmla="*/ 90 h 1345"/>
                  <a:gd name="T28" fmla="*/ 1 w 377"/>
                  <a:gd name="T29" fmla="*/ 73 h 1345"/>
                  <a:gd name="T30" fmla="*/ 16 w 377"/>
                  <a:gd name="T31" fmla="*/ 40 h 1345"/>
                  <a:gd name="T32" fmla="*/ 40 w 377"/>
                  <a:gd name="T33" fmla="*/ 16 h 1345"/>
                  <a:gd name="T34" fmla="*/ 72 w 377"/>
                  <a:gd name="T35" fmla="*/ 1 h 1345"/>
                  <a:gd name="T36" fmla="*/ 91 w 377"/>
                  <a:gd name="T37" fmla="*/ 0 h 1345"/>
                  <a:gd name="T38" fmla="*/ 286 w 377"/>
                  <a:gd name="T39" fmla="*/ 0 h 1345"/>
                  <a:gd name="T40" fmla="*/ 305 w 377"/>
                  <a:gd name="T41" fmla="*/ 1 h 1345"/>
                  <a:gd name="T42" fmla="*/ 338 w 377"/>
                  <a:gd name="T43" fmla="*/ 16 h 1345"/>
                  <a:gd name="T44" fmla="*/ 363 w 377"/>
                  <a:gd name="T45" fmla="*/ 40 h 1345"/>
                  <a:gd name="T46" fmla="*/ 377 w 377"/>
                  <a:gd name="T47" fmla="*/ 73 h 1345"/>
                  <a:gd name="T48" fmla="*/ 377 w 377"/>
                  <a:gd name="T49" fmla="*/ 90 h 1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77" h="1345">
                    <a:moveTo>
                      <a:pt x="377" y="90"/>
                    </a:moveTo>
                    <a:lnTo>
                      <a:pt x="377" y="1254"/>
                    </a:lnTo>
                    <a:lnTo>
                      <a:pt x="377" y="1273"/>
                    </a:lnTo>
                    <a:lnTo>
                      <a:pt x="363" y="1306"/>
                    </a:lnTo>
                    <a:lnTo>
                      <a:pt x="338" y="1330"/>
                    </a:lnTo>
                    <a:lnTo>
                      <a:pt x="305" y="1345"/>
                    </a:lnTo>
                    <a:lnTo>
                      <a:pt x="286" y="1345"/>
                    </a:lnTo>
                    <a:lnTo>
                      <a:pt x="91" y="1345"/>
                    </a:lnTo>
                    <a:lnTo>
                      <a:pt x="72" y="1345"/>
                    </a:lnTo>
                    <a:lnTo>
                      <a:pt x="40" y="1330"/>
                    </a:lnTo>
                    <a:lnTo>
                      <a:pt x="16" y="1306"/>
                    </a:lnTo>
                    <a:lnTo>
                      <a:pt x="1" y="1273"/>
                    </a:lnTo>
                    <a:lnTo>
                      <a:pt x="0" y="1254"/>
                    </a:lnTo>
                    <a:lnTo>
                      <a:pt x="0" y="90"/>
                    </a:lnTo>
                    <a:lnTo>
                      <a:pt x="1" y="73"/>
                    </a:lnTo>
                    <a:lnTo>
                      <a:pt x="16" y="40"/>
                    </a:lnTo>
                    <a:lnTo>
                      <a:pt x="40" y="16"/>
                    </a:lnTo>
                    <a:lnTo>
                      <a:pt x="72" y="1"/>
                    </a:lnTo>
                    <a:lnTo>
                      <a:pt x="91" y="0"/>
                    </a:lnTo>
                    <a:lnTo>
                      <a:pt x="286" y="0"/>
                    </a:lnTo>
                    <a:lnTo>
                      <a:pt x="305" y="1"/>
                    </a:lnTo>
                    <a:lnTo>
                      <a:pt x="338" y="16"/>
                    </a:lnTo>
                    <a:lnTo>
                      <a:pt x="363" y="40"/>
                    </a:lnTo>
                    <a:lnTo>
                      <a:pt x="377" y="73"/>
                    </a:lnTo>
                    <a:lnTo>
                      <a:pt x="377" y="90"/>
                    </a:lnTo>
                    <a:close/>
                  </a:path>
                </a:pathLst>
              </a:custGeom>
              <a:solidFill>
                <a:srgbClr val="2D435A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42" name="Freeform 39"/>
              <p:cNvSpPr>
                <a:spLocks/>
              </p:cNvSpPr>
              <p:nvPr/>
            </p:nvSpPr>
            <p:spPr bwMode="auto">
              <a:xfrm>
                <a:off x="1526206" y="4927090"/>
                <a:ext cx="1066036" cy="1064656"/>
              </a:xfrm>
              <a:custGeom>
                <a:avLst/>
                <a:gdLst>
                  <a:gd name="T0" fmla="*/ 1220 w 2318"/>
                  <a:gd name="T1" fmla="*/ 2 h 2317"/>
                  <a:gd name="T2" fmla="*/ 1450 w 2318"/>
                  <a:gd name="T3" fmla="*/ 36 h 2317"/>
                  <a:gd name="T4" fmla="*/ 1662 w 2318"/>
                  <a:gd name="T5" fmla="*/ 114 h 2317"/>
                  <a:gd name="T6" fmla="*/ 1853 w 2318"/>
                  <a:gd name="T7" fmla="*/ 231 h 2317"/>
                  <a:gd name="T8" fmla="*/ 2017 w 2318"/>
                  <a:gd name="T9" fmla="*/ 379 h 2317"/>
                  <a:gd name="T10" fmla="*/ 2151 w 2318"/>
                  <a:gd name="T11" fmla="*/ 558 h 2317"/>
                  <a:gd name="T12" fmla="*/ 2249 w 2318"/>
                  <a:gd name="T13" fmla="*/ 761 h 2317"/>
                  <a:gd name="T14" fmla="*/ 2305 w 2318"/>
                  <a:gd name="T15" fmla="*/ 983 h 2317"/>
                  <a:gd name="T16" fmla="*/ 2318 w 2318"/>
                  <a:gd name="T17" fmla="*/ 1158 h 2317"/>
                  <a:gd name="T18" fmla="*/ 2305 w 2318"/>
                  <a:gd name="T19" fmla="*/ 1335 h 2317"/>
                  <a:gd name="T20" fmla="*/ 2249 w 2318"/>
                  <a:gd name="T21" fmla="*/ 1557 h 2317"/>
                  <a:gd name="T22" fmla="*/ 2151 w 2318"/>
                  <a:gd name="T23" fmla="*/ 1760 h 2317"/>
                  <a:gd name="T24" fmla="*/ 2017 w 2318"/>
                  <a:gd name="T25" fmla="*/ 1939 h 2317"/>
                  <a:gd name="T26" fmla="*/ 1853 w 2318"/>
                  <a:gd name="T27" fmla="*/ 2087 h 2317"/>
                  <a:gd name="T28" fmla="*/ 1662 w 2318"/>
                  <a:gd name="T29" fmla="*/ 2204 h 2317"/>
                  <a:gd name="T30" fmla="*/ 1450 w 2318"/>
                  <a:gd name="T31" fmla="*/ 2281 h 2317"/>
                  <a:gd name="T32" fmla="*/ 1220 w 2318"/>
                  <a:gd name="T33" fmla="*/ 2316 h 2317"/>
                  <a:gd name="T34" fmla="*/ 1100 w 2318"/>
                  <a:gd name="T35" fmla="*/ 2316 h 2317"/>
                  <a:gd name="T36" fmla="*/ 870 w 2318"/>
                  <a:gd name="T37" fmla="*/ 2281 h 2317"/>
                  <a:gd name="T38" fmla="*/ 657 w 2318"/>
                  <a:gd name="T39" fmla="*/ 2204 h 2317"/>
                  <a:gd name="T40" fmla="*/ 467 w 2318"/>
                  <a:gd name="T41" fmla="*/ 2087 h 2317"/>
                  <a:gd name="T42" fmla="*/ 301 w 2318"/>
                  <a:gd name="T43" fmla="*/ 1939 h 2317"/>
                  <a:gd name="T44" fmla="*/ 169 w 2318"/>
                  <a:gd name="T45" fmla="*/ 1760 h 2317"/>
                  <a:gd name="T46" fmla="*/ 71 w 2318"/>
                  <a:gd name="T47" fmla="*/ 1557 h 2317"/>
                  <a:gd name="T48" fmla="*/ 13 w 2318"/>
                  <a:gd name="T49" fmla="*/ 1335 h 2317"/>
                  <a:gd name="T50" fmla="*/ 0 w 2318"/>
                  <a:gd name="T51" fmla="*/ 1158 h 2317"/>
                  <a:gd name="T52" fmla="*/ 13 w 2318"/>
                  <a:gd name="T53" fmla="*/ 983 h 2317"/>
                  <a:gd name="T54" fmla="*/ 71 w 2318"/>
                  <a:gd name="T55" fmla="*/ 761 h 2317"/>
                  <a:gd name="T56" fmla="*/ 169 w 2318"/>
                  <a:gd name="T57" fmla="*/ 558 h 2317"/>
                  <a:gd name="T58" fmla="*/ 301 w 2318"/>
                  <a:gd name="T59" fmla="*/ 379 h 2317"/>
                  <a:gd name="T60" fmla="*/ 467 w 2318"/>
                  <a:gd name="T61" fmla="*/ 231 h 2317"/>
                  <a:gd name="T62" fmla="*/ 657 w 2318"/>
                  <a:gd name="T63" fmla="*/ 114 h 2317"/>
                  <a:gd name="T64" fmla="*/ 870 w 2318"/>
                  <a:gd name="T65" fmla="*/ 36 h 2317"/>
                  <a:gd name="T66" fmla="*/ 1100 w 2318"/>
                  <a:gd name="T67" fmla="*/ 2 h 2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318" h="2317">
                    <a:moveTo>
                      <a:pt x="1159" y="0"/>
                    </a:moveTo>
                    <a:lnTo>
                      <a:pt x="1220" y="2"/>
                    </a:lnTo>
                    <a:lnTo>
                      <a:pt x="1336" y="13"/>
                    </a:lnTo>
                    <a:lnTo>
                      <a:pt x="1450" y="36"/>
                    </a:lnTo>
                    <a:lnTo>
                      <a:pt x="1558" y="70"/>
                    </a:lnTo>
                    <a:lnTo>
                      <a:pt x="1662" y="114"/>
                    </a:lnTo>
                    <a:lnTo>
                      <a:pt x="1761" y="167"/>
                    </a:lnTo>
                    <a:lnTo>
                      <a:pt x="1853" y="231"/>
                    </a:lnTo>
                    <a:lnTo>
                      <a:pt x="1940" y="301"/>
                    </a:lnTo>
                    <a:lnTo>
                      <a:pt x="2017" y="379"/>
                    </a:lnTo>
                    <a:lnTo>
                      <a:pt x="2089" y="466"/>
                    </a:lnTo>
                    <a:lnTo>
                      <a:pt x="2151" y="558"/>
                    </a:lnTo>
                    <a:lnTo>
                      <a:pt x="2205" y="657"/>
                    </a:lnTo>
                    <a:lnTo>
                      <a:pt x="2249" y="761"/>
                    </a:lnTo>
                    <a:lnTo>
                      <a:pt x="2282" y="869"/>
                    </a:lnTo>
                    <a:lnTo>
                      <a:pt x="2305" y="983"/>
                    </a:lnTo>
                    <a:lnTo>
                      <a:pt x="2318" y="1099"/>
                    </a:lnTo>
                    <a:lnTo>
                      <a:pt x="2318" y="1158"/>
                    </a:lnTo>
                    <a:lnTo>
                      <a:pt x="2318" y="1219"/>
                    </a:lnTo>
                    <a:lnTo>
                      <a:pt x="2305" y="1335"/>
                    </a:lnTo>
                    <a:lnTo>
                      <a:pt x="2282" y="1449"/>
                    </a:lnTo>
                    <a:lnTo>
                      <a:pt x="2249" y="1557"/>
                    </a:lnTo>
                    <a:lnTo>
                      <a:pt x="2205" y="1661"/>
                    </a:lnTo>
                    <a:lnTo>
                      <a:pt x="2151" y="1760"/>
                    </a:lnTo>
                    <a:lnTo>
                      <a:pt x="2089" y="1852"/>
                    </a:lnTo>
                    <a:lnTo>
                      <a:pt x="2017" y="1939"/>
                    </a:lnTo>
                    <a:lnTo>
                      <a:pt x="1940" y="2016"/>
                    </a:lnTo>
                    <a:lnTo>
                      <a:pt x="1853" y="2087"/>
                    </a:lnTo>
                    <a:lnTo>
                      <a:pt x="1761" y="2150"/>
                    </a:lnTo>
                    <a:lnTo>
                      <a:pt x="1662" y="2204"/>
                    </a:lnTo>
                    <a:lnTo>
                      <a:pt x="1558" y="2247"/>
                    </a:lnTo>
                    <a:lnTo>
                      <a:pt x="1450" y="2281"/>
                    </a:lnTo>
                    <a:lnTo>
                      <a:pt x="1336" y="2304"/>
                    </a:lnTo>
                    <a:lnTo>
                      <a:pt x="1220" y="2316"/>
                    </a:lnTo>
                    <a:lnTo>
                      <a:pt x="1159" y="2317"/>
                    </a:lnTo>
                    <a:lnTo>
                      <a:pt x="1100" y="2316"/>
                    </a:lnTo>
                    <a:lnTo>
                      <a:pt x="984" y="2304"/>
                    </a:lnTo>
                    <a:lnTo>
                      <a:pt x="870" y="2281"/>
                    </a:lnTo>
                    <a:lnTo>
                      <a:pt x="760" y="2247"/>
                    </a:lnTo>
                    <a:lnTo>
                      <a:pt x="657" y="2204"/>
                    </a:lnTo>
                    <a:lnTo>
                      <a:pt x="559" y="2150"/>
                    </a:lnTo>
                    <a:lnTo>
                      <a:pt x="467" y="2087"/>
                    </a:lnTo>
                    <a:lnTo>
                      <a:pt x="380" y="2016"/>
                    </a:lnTo>
                    <a:lnTo>
                      <a:pt x="301" y="1939"/>
                    </a:lnTo>
                    <a:lnTo>
                      <a:pt x="231" y="1852"/>
                    </a:lnTo>
                    <a:lnTo>
                      <a:pt x="169" y="1760"/>
                    </a:lnTo>
                    <a:lnTo>
                      <a:pt x="115" y="1661"/>
                    </a:lnTo>
                    <a:lnTo>
                      <a:pt x="71" y="1557"/>
                    </a:lnTo>
                    <a:lnTo>
                      <a:pt x="36" y="1449"/>
                    </a:lnTo>
                    <a:lnTo>
                      <a:pt x="13" y="1335"/>
                    </a:lnTo>
                    <a:lnTo>
                      <a:pt x="2" y="1219"/>
                    </a:lnTo>
                    <a:lnTo>
                      <a:pt x="0" y="1158"/>
                    </a:lnTo>
                    <a:lnTo>
                      <a:pt x="2" y="1099"/>
                    </a:lnTo>
                    <a:lnTo>
                      <a:pt x="13" y="983"/>
                    </a:lnTo>
                    <a:lnTo>
                      <a:pt x="36" y="869"/>
                    </a:lnTo>
                    <a:lnTo>
                      <a:pt x="71" y="761"/>
                    </a:lnTo>
                    <a:lnTo>
                      <a:pt x="115" y="657"/>
                    </a:lnTo>
                    <a:lnTo>
                      <a:pt x="169" y="558"/>
                    </a:lnTo>
                    <a:lnTo>
                      <a:pt x="231" y="466"/>
                    </a:lnTo>
                    <a:lnTo>
                      <a:pt x="301" y="379"/>
                    </a:lnTo>
                    <a:lnTo>
                      <a:pt x="380" y="301"/>
                    </a:lnTo>
                    <a:lnTo>
                      <a:pt x="467" y="231"/>
                    </a:lnTo>
                    <a:lnTo>
                      <a:pt x="559" y="167"/>
                    </a:lnTo>
                    <a:lnTo>
                      <a:pt x="657" y="114"/>
                    </a:lnTo>
                    <a:lnTo>
                      <a:pt x="760" y="70"/>
                    </a:lnTo>
                    <a:lnTo>
                      <a:pt x="870" y="36"/>
                    </a:lnTo>
                    <a:lnTo>
                      <a:pt x="984" y="13"/>
                    </a:lnTo>
                    <a:lnTo>
                      <a:pt x="1100" y="2"/>
                    </a:lnTo>
                    <a:lnTo>
                      <a:pt x="1159" y="0"/>
                    </a:lnTo>
                    <a:close/>
                  </a:path>
                </a:pathLst>
              </a:custGeom>
              <a:solidFill>
                <a:srgbClr val="2D435A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43" name="Freeform 40"/>
              <p:cNvSpPr>
                <a:spLocks/>
              </p:cNvSpPr>
              <p:nvPr/>
            </p:nvSpPr>
            <p:spPr bwMode="auto">
              <a:xfrm>
                <a:off x="1813057" y="5213940"/>
                <a:ext cx="492335" cy="492335"/>
              </a:xfrm>
              <a:custGeom>
                <a:avLst/>
                <a:gdLst>
                  <a:gd name="T0" fmla="*/ 535 w 1071"/>
                  <a:gd name="T1" fmla="*/ 0 h 1072"/>
                  <a:gd name="T2" fmla="*/ 591 w 1071"/>
                  <a:gd name="T3" fmla="*/ 2 h 1072"/>
                  <a:gd name="T4" fmla="*/ 695 w 1071"/>
                  <a:gd name="T5" fmla="*/ 24 h 1072"/>
                  <a:gd name="T6" fmla="*/ 792 w 1071"/>
                  <a:gd name="T7" fmla="*/ 64 h 1072"/>
                  <a:gd name="T8" fmla="*/ 877 w 1071"/>
                  <a:gd name="T9" fmla="*/ 122 h 1072"/>
                  <a:gd name="T10" fmla="*/ 950 w 1071"/>
                  <a:gd name="T11" fmla="*/ 194 h 1072"/>
                  <a:gd name="T12" fmla="*/ 1008 w 1071"/>
                  <a:gd name="T13" fmla="*/ 280 h 1072"/>
                  <a:gd name="T14" fmla="*/ 1048 w 1071"/>
                  <a:gd name="T15" fmla="*/ 377 h 1072"/>
                  <a:gd name="T16" fmla="*/ 1069 w 1071"/>
                  <a:gd name="T17" fmla="*/ 480 h 1072"/>
                  <a:gd name="T18" fmla="*/ 1071 w 1071"/>
                  <a:gd name="T19" fmla="*/ 535 h 1072"/>
                  <a:gd name="T20" fmla="*/ 1069 w 1071"/>
                  <a:gd name="T21" fmla="*/ 591 h 1072"/>
                  <a:gd name="T22" fmla="*/ 1048 w 1071"/>
                  <a:gd name="T23" fmla="*/ 695 h 1072"/>
                  <a:gd name="T24" fmla="*/ 1008 w 1071"/>
                  <a:gd name="T25" fmla="*/ 792 h 1072"/>
                  <a:gd name="T26" fmla="*/ 950 w 1071"/>
                  <a:gd name="T27" fmla="*/ 877 h 1072"/>
                  <a:gd name="T28" fmla="*/ 877 w 1071"/>
                  <a:gd name="T29" fmla="*/ 950 h 1072"/>
                  <a:gd name="T30" fmla="*/ 792 w 1071"/>
                  <a:gd name="T31" fmla="*/ 1008 h 1072"/>
                  <a:gd name="T32" fmla="*/ 695 w 1071"/>
                  <a:gd name="T33" fmla="*/ 1048 h 1072"/>
                  <a:gd name="T34" fmla="*/ 591 w 1071"/>
                  <a:gd name="T35" fmla="*/ 1069 h 1072"/>
                  <a:gd name="T36" fmla="*/ 535 w 1071"/>
                  <a:gd name="T37" fmla="*/ 1072 h 1072"/>
                  <a:gd name="T38" fmla="*/ 481 w 1071"/>
                  <a:gd name="T39" fmla="*/ 1069 h 1072"/>
                  <a:gd name="T40" fmla="*/ 376 w 1071"/>
                  <a:gd name="T41" fmla="*/ 1048 h 1072"/>
                  <a:gd name="T42" fmla="*/ 280 w 1071"/>
                  <a:gd name="T43" fmla="*/ 1008 h 1072"/>
                  <a:gd name="T44" fmla="*/ 194 w 1071"/>
                  <a:gd name="T45" fmla="*/ 950 h 1072"/>
                  <a:gd name="T46" fmla="*/ 122 w 1071"/>
                  <a:gd name="T47" fmla="*/ 877 h 1072"/>
                  <a:gd name="T48" fmla="*/ 65 w 1071"/>
                  <a:gd name="T49" fmla="*/ 792 h 1072"/>
                  <a:gd name="T50" fmla="*/ 23 w 1071"/>
                  <a:gd name="T51" fmla="*/ 695 h 1072"/>
                  <a:gd name="T52" fmla="*/ 3 w 1071"/>
                  <a:gd name="T53" fmla="*/ 591 h 1072"/>
                  <a:gd name="T54" fmla="*/ 0 w 1071"/>
                  <a:gd name="T55" fmla="*/ 535 h 1072"/>
                  <a:gd name="T56" fmla="*/ 3 w 1071"/>
                  <a:gd name="T57" fmla="*/ 480 h 1072"/>
                  <a:gd name="T58" fmla="*/ 23 w 1071"/>
                  <a:gd name="T59" fmla="*/ 377 h 1072"/>
                  <a:gd name="T60" fmla="*/ 65 w 1071"/>
                  <a:gd name="T61" fmla="*/ 280 h 1072"/>
                  <a:gd name="T62" fmla="*/ 122 w 1071"/>
                  <a:gd name="T63" fmla="*/ 194 h 1072"/>
                  <a:gd name="T64" fmla="*/ 194 w 1071"/>
                  <a:gd name="T65" fmla="*/ 122 h 1072"/>
                  <a:gd name="T66" fmla="*/ 280 w 1071"/>
                  <a:gd name="T67" fmla="*/ 64 h 1072"/>
                  <a:gd name="T68" fmla="*/ 376 w 1071"/>
                  <a:gd name="T69" fmla="*/ 24 h 1072"/>
                  <a:gd name="T70" fmla="*/ 481 w 1071"/>
                  <a:gd name="T71" fmla="*/ 2 h 1072"/>
                  <a:gd name="T72" fmla="*/ 535 w 1071"/>
                  <a:gd name="T73" fmla="*/ 0 h 1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71" h="1072">
                    <a:moveTo>
                      <a:pt x="535" y="0"/>
                    </a:moveTo>
                    <a:lnTo>
                      <a:pt x="591" y="2"/>
                    </a:lnTo>
                    <a:lnTo>
                      <a:pt x="695" y="24"/>
                    </a:lnTo>
                    <a:lnTo>
                      <a:pt x="792" y="64"/>
                    </a:lnTo>
                    <a:lnTo>
                      <a:pt x="877" y="122"/>
                    </a:lnTo>
                    <a:lnTo>
                      <a:pt x="950" y="194"/>
                    </a:lnTo>
                    <a:lnTo>
                      <a:pt x="1008" y="280"/>
                    </a:lnTo>
                    <a:lnTo>
                      <a:pt x="1048" y="377"/>
                    </a:lnTo>
                    <a:lnTo>
                      <a:pt x="1069" y="480"/>
                    </a:lnTo>
                    <a:lnTo>
                      <a:pt x="1071" y="535"/>
                    </a:lnTo>
                    <a:lnTo>
                      <a:pt x="1069" y="591"/>
                    </a:lnTo>
                    <a:lnTo>
                      <a:pt x="1048" y="695"/>
                    </a:lnTo>
                    <a:lnTo>
                      <a:pt x="1008" y="792"/>
                    </a:lnTo>
                    <a:lnTo>
                      <a:pt x="950" y="877"/>
                    </a:lnTo>
                    <a:lnTo>
                      <a:pt x="877" y="950"/>
                    </a:lnTo>
                    <a:lnTo>
                      <a:pt x="792" y="1008"/>
                    </a:lnTo>
                    <a:lnTo>
                      <a:pt x="695" y="1048"/>
                    </a:lnTo>
                    <a:lnTo>
                      <a:pt x="591" y="1069"/>
                    </a:lnTo>
                    <a:lnTo>
                      <a:pt x="535" y="1072"/>
                    </a:lnTo>
                    <a:lnTo>
                      <a:pt x="481" y="1069"/>
                    </a:lnTo>
                    <a:lnTo>
                      <a:pt x="376" y="1048"/>
                    </a:lnTo>
                    <a:lnTo>
                      <a:pt x="280" y="1008"/>
                    </a:lnTo>
                    <a:lnTo>
                      <a:pt x="194" y="950"/>
                    </a:lnTo>
                    <a:lnTo>
                      <a:pt x="122" y="877"/>
                    </a:lnTo>
                    <a:lnTo>
                      <a:pt x="65" y="792"/>
                    </a:lnTo>
                    <a:lnTo>
                      <a:pt x="23" y="695"/>
                    </a:lnTo>
                    <a:lnTo>
                      <a:pt x="3" y="591"/>
                    </a:lnTo>
                    <a:lnTo>
                      <a:pt x="0" y="535"/>
                    </a:lnTo>
                    <a:lnTo>
                      <a:pt x="3" y="480"/>
                    </a:lnTo>
                    <a:lnTo>
                      <a:pt x="23" y="377"/>
                    </a:lnTo>
                    <a:lnTo>
                      <a:pt x="65" y="280"/>
                    </a:lnTo>
                    <a:lnTo>
                      <a:pt x="122" y="194"/>
                    </a:lnTo>
                    <a:lnTo>
                      <a:pt x="194" y="122"/>
                    </a:lnTo>
                    <a:lnTo>
                      <a:pt x="280" y="64"/>
                    </a:lnTo>
                    <a:lnTo>
                      <a:pt x="376" y="24"/>
                    </a:lnTo>
                    <a:lnTo>
                      <a:pt x="481" y="2"/>
                    </a:lnTo>
                    <a:lnTo>
                      <a:pt x="535" y="0"/>
                    </a:lnTo>
                    <a:close/>
                  </a:path>
                </a:pathLst>
              </a:custGeom>
              <a:solidFill>
                <a:srgbClr val="E1E9E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44" name="Freeform 41"/>
              <p:cNvSpPr>
                <a:spLocks/>
              </p:cNvSpPr>
              <p:nvPr/>
            </p:nvSpPr>
            <p:spPr bwMode="auto">
              <a:xfrm>
                <a:off x="1359336" y="4754704"/>
                <a:ext cx="1401154" cy="704715"/>
              </a:xfrm>
              <a:custGeom>
                <a:avLst/>
                <a:gdLst>
                  <a:gd name="T0" fmla="*/ 3048 w 3048"/>
                  <a:gd name="T1" fmla="*/ 1533 h 1533"/>
                  <a:gd name="T2" fmla="*/ 0 w 3048"/>
                  <a:gd name="T3" fmla="*/ 1533 h 1533"/>
                  <a:gd name="T4" fmla="*/ 1 w 3048"/>
                  <a:gd name="T5" fmla="*/ 1454 h 1533"/>
                  <a:gd name="T6" fmla="*/ 17 w 3048"/>
                  <a:gd name="T7" fmla="*/ 1300 h 1533"/>
                  <a:gd name="T8" fmla="*/ 48 w 3048"/>
                  <a:gd name="T9" fmla="*/ 1152 h 1533"/>
                  <a:gd name="T10" fmla="*/ 92 w 3048"/>
                  <a:gd name="T11" fmla="*/ 1008 h 1533"/>
                  <a:gd name="T12" fmla="*/ 150 w 3048"/>
                  <a:gd name="T13" fmla="*/ 869 h 1533"/>
                  <a:gd name="T14" fmla="*/ 220 w 3048"/>
                  <a:gd name="T15" fmla="*/ 740 h 1533"/>
                  <a:gd name="T16" fmla="*/ 302 w 3048"/>
                  <a:gd name="T17" fmla="*/ 617 h 1533"/>
                  <a:gd name="T18" fmla="*/ 396 w 3048"/>
                  <a:gd name="T19" fmla="*/ 504 h 1533"/>
                  <a:gd name="T20" fmla="*/ 498 w 3048"/>
                  <a:gd name="T21" fmla="*/ 400 h 1533"/>
                  <a:gd name="T22" fmla="*/ 612 w 3048"/>
                  <a:gd name="T23" fmla="*/ 305 h 1533"/>
                  <a:gd name="T24" fmla="*/ 733 w 3048"/>
                  <a:gd name="T25" fmla="*/ 223 h 1533"/>
                  <a:gd name="T26" fmla="*/ 862 w 3048"/>
                  <a:gd name="T27" fmla="*/ 151 h 1533"/>
                  <a:gd name="T28" fmla="*/ 999 w 3048"/>
                  <a:gd name="T29" fmla="*/ 93 h 1533"/>
                  <a:gd name="T30" fmla="*/ 1143 w 3048"/>
                  <a:gd name="T31" fmla="*/ 47 h 1533"/>
                  <a:gd name="T32" fmla="*/ 1292 w 3048"/>
                  <a:gd name="T33" fmla="*/ 17 h 1533"/>
                  <a:gd name="T34" fmla="*/ 1446 w 3048"/>
                  <a:gd name="T35" fmla="*/ 1 h 1533"/>
                  <a:gd name="T36" fmla="*/ 1523 w 3048"/>
                  <a:gd name="T37" fmla="*/ 0 h 1533"/>
                  <a:gd name="T38" fmla="*/ 1603 w 3048"/>
                  <a:gd name="T39" fmla="*/ 1 h 1533"/>
                  <a:gd name="T40" fmla="*/ 1757 w 3048"/>
                  <a:gd name="T41" fmla="*/ 17 h 1533"/>
                  <a:gd name="T42" fmla="*/ 1905 w 3048"/>
                  <a:gd name="T43" fmla="*/ 47 h 1533"/>
                  <a:gd name="T44" fmla="*/ 2047 w 3048"/>
                  <a:gd name="T45" fmla="*/ 93 h 1533"/>
                  <a:gd name="T46" fmla="*/ 2184 w 3048"/>
                  <a:gd name="T47" fmla="*/ 151 h 1533"/>
                  <a:gd name="T48" fmla="*/ 2314 w 3048"/>
                  <a:gd name="T49" fmla="*/ 223 h 1533"/>
                  <a:gd name="T50" fmla="*/ 2436 w 3048"/>
                  <a:gd name="T51" fmla="*/ 305 h 1533"/>
                  <a:gd name="T52" fmla="*/ 2548 w 3048"/>
                  <a:gd name="T53" fmla="*/ 400 h 1533"/>
                  <a:gd name="T54" fmla="*/ 2652 w 3048"/>
                  <a:gd name="T55" fmla="*/ 504 h 1533"/>
                  <a:gd name="T56" fmla="*/ 2746 w 3048"/>
                  <a:gd name="T57" fmla="*/ 617 h 1533"/>
                  <a:gd name="T58" fmla="*/ 2828 w 3048"/>
                  <a:gd name="T59" fmla="*/ 740 h 1533"/>
                  <a:gd name="T60" fmla="*/ 2898 w 3048"/>
                  <a:gd name="T61" fmla="*/ 869 h 1533"/>
                  <a:gd name="T62" fmla="*/ 2956 w 3048"/>
                  <a:gd name="T63" fmla="*/ 1008 h 1533"/>
                  <a:gd name="T64" fmla="*/ 3001 w 3048"/>
                  <a:gd name="T65" fmla="*/ 1152 h 1533"/>
                  <a:gd name="T66" fmla="*/ 3031 w 3048"/>
                  <a:gd name="T67" fmla="*/ 1300 h 1533"/>
                  <a:gd name="T68" fmla="*/ 3047 w 3048"/>
                  <a:gd name="T69" fmla="*/ 1454 h 1533"/>
                  <a:gd name="T70" fmla="*/ 3048 w 3048"/>
                  <a:gd name="T71" fmla="*/ 1533 h 1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048" h="1533">
                    <a:moveTo>
                      <a:pt x="3048" y="1533"/>
                    </a:moveTo>
                    <a:lnTo>
                      <a:pt x="0" y="1533"/>
                    </a:lnTo>
                    <a:lnTo>
                      <a:pt x="1" y="1454"/>
                    </a:lnTo>
                    <a:lnTo>
                      <a:pt x="17" y="1300"/>
                    </a:lnTo>
                    <a:lnTo>
                      <a:pt x="48" y="1152"/>
                    </a:lnTo>
                    <a:lnTo>
                      <a:pt x="92" y="1008"/>
                    </a:lnTo>
                    <a:lnTo>
                      <a:pt x="150" y="869"/>
                    </a:lnTo>
                    <a:lnTo>
                      <a:pt x="220" y="740"/>
                    </a:lnTo>
                    <a:lnTo>
                      <a:pt x="302" y="617"/>
                    </a:lnTo>
                    <a:lnTo>
                      <a:pt x="396" y="504"/>
                    </a:lnTo>
                    <a:lnTo>
                      <a:pt x="498" y="400"/>
                    </a:lnTo>
                    <a:lnTo>
                      <a:pt x="612" y="305"/>
                    </a:lnTo>
                    <a:lnTo>
                      <a:pt x="733" y="223"/>
                    </a:lnTo>
                    <a:lnTo>
                      <a:pt x="862" y="151"/>
                    </a:lnTo>
                    <a:lnTo>
                      <a:pt x="999" y="93"/>
                    </a:lnTo>
                    <a:lnTo>
                      <a:pt x="1143" y="47"/>
                    </a:lnTo>
                    <a:lnTo>
                      <a:pt x="1292" y="17"/>
                    </a:lnTo>
                    <a:lnTo>
                      <a:pt x="1446" y="1"/>
                    </a:lnTo>
                    <a:lnTo>
                      <a:pt x="1523" y="0"/>
                    </a:lnTo>
                    <a:lnTo>
                      <a:pt x="1603" y="1"/>
                    </a:lnTo>
                    <a:lnTo>
                      <a:pt x="1757" y="17"/>
                    </a:lnTo>
                    <a:lnTo>
                      <a:pt x="1905" y="47"/>
                    </a:lnTo>
                    <a:lnTo>
                      <a:pt x="2047" y="93"/>
                    </a:lnTo>
                    <a:lnTo>
                      <a:pt x="2184" y="151"/>
                    </a:lnTo>
                    <a:lnTo>
                      <a:pt x="2314" y="223"/>
                    </a:lnTo>
                    <a:lnTo>
                      <a:pt x="2436" y="305"/>
                    </a:lnTo>
                    <a:lnTo>
                      <a:pt x="2548" y="400"/>
                    </a:lnTo>
                    <a:lnTo>
                      <a:pt x="2652" y="504"/>
                    </a:lnTo>
                    <a:lnTo>
                      <a:pt x="2746" y="617"/>
                    </a:lnTo>
                    <a:lnTo>
                      <a:pt x="2828" y="740"/>
                    </a:lnTo>
                    <a:lnTo>
                      <a:pt x="2898" y="869"/>
                    </a:lnTo>
                    <a:lnTo>
                      <a:pt x="2956" y="1008"/>
                    </a:lnTo>
                    <a:lnTo>
                      <a:pt x="3001" y="1152"/>
                    </a:lnTo>
                    <a:lnTo>
                      <a:pt x="3031" y="1300"/>
                    </a:lnTo>
                    <a:lnTo>
                      <a:pt x="3047" y="1454"/>
                    </a:lnTo>
                    <a:lnTo>
                      <a:pt x="3048" y="1533"/>
                    </a:lnTo>
                    <a:close/>
                  </a:path>
                </a:pathLst>
              </a:custGeom>
              <a:solidFill>
                <a:srgbClr val="E2525E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45" name="Freeform 42"/>
              <p:cNvSpPr>
                <a:spLocks/>
              </p:cNvSpPr>
              <p:nvPr/>
            </p:nvSpPr>
            <p:spPr bwMode="auto">
              <a:xfrm>
                <a:off x="4442960" y="4754704"/>
                <a:ext cx="1401154" cy="704715"/>
              </a:xfrm>
              <a:custGeom>
                <a:avLst/>
                <a:gdLst>
                  <a:gd name="T0" fmla="*/ 3047 w 3047"/>
                  <a:gd name="T1" fmla="*/ 1533 h 1533"/>
                  <a:gd name="T2" fmla="*/ 0 w 3047"/>
                  <a:gd name="T3" fmla="*/ 1533 h 1533"/>
                  <a:gd name="T4" fmla="*/ 2 w 3047"/>
                  <a:gd name="T5" fmla="*/ 1454 h 1533"/>
                  <a:gd name="T6" fmla="*/ 16 w 3047"/>
                  <a:gd name="T7" fmla="*/ 1300 h 1533"/>
                  <a:gd name="T8" fmla="*/ 48 w 3047"/>
                  <a:gd name="T9" fmla="*/ 1152 h 1533"/>
                  <a:gd name="T10" fmla="*/ 93 w 3047"/>
                  <a:gd name="T11" fmla="*/ 1008 h 1533"/>
                  <a:gd name="T12" fmla="*/ 150 w 3047"/>
                  <a:gd name="T13" fmla="*/ 869 h 1533"/>
                  <a:gd name="T14" fmla="*/ 221 w 3047"/>
                  <a:gd name="T15" fmla="*/ 740 h 1533"/>
                  <a:gd name="T16" fmla="*/ 303 w 3047"/>
                  <a:gd name="T17" fmla="*/ 617 h 1533"/>
                  <a:gd name="T18" fmla="*/ 395 w 3047"/>
                  <a:gd name="T19" fmla="*/ 504 h 1533"/>
                  <a:gd name="T20" fmla="*/ 499 w 3047"/>
                  <a:gd name="T21" fmla="*/ 400 h 1533"/>
                  <a:gd name="T22" fmla="*/ 612 w 3047"/>
                  <a:gd name="T23" fmla="*/ 305 h 1533"/>
                  <a:gd name="T24" fmla="*/ 733 w 3047"/>
                  <a:gd name="T25" fmla="*/ 223 h 1533"/>
                  <a:gd name="T26" fmla="*/ 863 w 3047"/>
                  <a:gd name="T27" fmla="*/ 151 h 1533"/>
                  <a:gd name="T28" fmla="*/ 1000 w 3047"/>
                  <a:gd name="T29" fmla="*/ 93 h 1533"/>
                  <a:gd name="T30" fmla="*/ 1142 w 3047"/>
                  <a:gd name="T31" fmla="*/ 47 h 1533"/>
                  <a:gd name="T32" fmla="*/ 1292 w 3047"/>
                  <a:gd name="T33" fmla="*/ 17 h 1533"/>
                  <a:gd name="T34" fmla="*/ 1445 w 3047"/>
                  <a:gd name="T35" fmla="*/ 1 h 1533"/>
                  <a:gd name="T36" fmla="*/ 1524 w 3047"/>
                  <a:gd name="T37" fmla="*/ 0 h 1533"/>
                  <a:gd name="T38" fmla="*/ 1601 w 3047"/>
                  <a:gd name="T39" fmla="*/ 1 h 1533"/>
                  <a:gd name="T40" fmla="*/ 1756 w 3047"/>
                  <a:gd name="T41" fmla="*/ 17 h 1533"/>
                  <a:gd name="T42" fmla="*/ 1905 w 3047"/>
                  <a:gd name="T43" fmla="*/ 47 h 1533"/>
                  <a:gd name="T44" fmla="*/ 2048 w 3047"/>
                  <a:gd name="T45" fmla="*/ 93 h 1533"/>
                  <a:gd name="T46" fmla="*/ 2185 w 3047"/>
                  <a:gd name="T47" fmla="*/ 151 h 1533"/>
                  <a:gd name="T48" fmla="*/ 2314 w 3047"/>
                  <a:gd name="T49" fmla="*/ 223 h 1533"/>
                  <a:gd name="T50" fmla="*/ 2437 w 3047"/>
                  <a:gd name="T51" fmla="*/ 305 h 1533"/>
                  <a:gd name="T52" fmla="*/ 2549 w 3047"/>
                  <a:gd name="T53" fmla="*/ 400 h 1533"/>
                  <a:gd name="T54" fmla="*/ 2653 w 3047"/>
                  <a:gd name="T55" fmla="*/ 504 h 1533"/>
                  <a:gd name="T56" fmla="*/ 2746 w 3047"/>
                  <a:gd name="T57" fmla="*/ 617 h 1533"/>
                  <a:gd name="T58" fmla="*/ 2828 w 3047"/>
                  <a:gd name="T59" fmla="*/ 740 h 1533"/>
                  <a:gd name="T60" fmla="*/ 2897 w 3047"/>
                  <a:gd name="T61" fmla="*/ 869 h 1533"/>
                  <a:gd name="T62" fmla="*/ 2956 w 3047"/>
                  <a:gd name="T63" fmla="*/ 1008 h 1533"/>
                  <a:gd name="T64" fmla="*/ 3001 w 3047"/>
                  <a:gd name="T65" fmla="*/ 1152 h 1533"/>
                  <a:gd name="T66" fmla="*/ 3031 w 3047"/>
                  <a:gd name="T67" fmla="*/ 1300 h 1533"/>
                  <a:gd name="T68" fmla="*/ 3047 w 3047"/>
                  <a:gd name="T69" fmla="*/ 1454 h 1533"/>
                  <a:gd name="T70" fmla="*/ 3047 w 3047"/>
                  <a:gd name="T71" fmla="*/ 1533 h 1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047" h="1533">
                    <a:moveTo>
                      <a:pt x="3047" y="1533"/>
                    </a:moveTo>
                    <a:lnTo>
                      <a:pt x="0" y="1533"/>
                    </a:lnTo>
                    <a:lnTo>
                      <a:pt x="2" y="1454"/>
                    </a:lnTo>
                    <a:lnTo>
                      <a:pt x="16" y="1300"/>
                    </a:lnTo>
                    <a:lnTo>
                      <a:pt x="48" y="1152"/>
                    </a:lnTo>
                    <a:lnTo>
                      <a:pt x="93" y="1008"/>
                    </a:lnTo>
                    <a:lnTo>
                      <a:pt x="150" y="869"/>
                    </a:lnTo>
                    <a:lnTo>
                      <a:pt x="221" y="740"/>
                    </a:lnTo>
                    <a:lnTo>
                      <a:pt x="303" y="617"/>
                    </a:lnTo>
                    <a:lnTo>
                      <a:pt x="395" y="504"/>
                    </a:lnTo>
                    <a:lnTo>
                      <a:pt x="499" y="400"/>
                    </a:lnTo>
                    <a:lnTo>
                      <a:pt x="612" y="305"/>
                    </a:lnTo>
                    <a:lnTo>
                      <a:pt x="733" y="223"/>
                    </a:lnTo>
                    <a:lnTo>
                      <a:pt x="863" y="151"/>
                    </a:lnTo>
                    <a:lnTo>
                      <a:pt x="1000" y="93"/>
                    </a:lnTo>
                    <a:lnTo>
                      <a:pt x="1142" y="47"/>
                    </a:lnTo>
                    <a:lnTo>
                      <a:pt x="1292" y="17"/>
                    </a:lnTo>
                    <a:lnTo>
                      <a:pt x="1445" y="1"/>
                    </a:lnTo>
                    <a:lnTo>
                      <a:pt x="1524" y="0"/>
                    </a:lnTo>
                    <a:lnTo>
                      <a:pt x="1601" y="1"/>
                    </a:lnTo>
                    <a:lnTo>
                      <a:pt x="1756" y="17"/>
                    </a:lnTo>
                    <a:lnTo>
                      <a:pt x="1905" y="47"/>
                    </a:lnTo>
                    <a:lnTo>
                      <a:pt x="2048" y="93"/>
                    </a:lnTo>
                    <a:lnTo>
                      <a:pt x="2185" y="151"/>
                    </a:lnTo>
                    <a:lnTo>
                      <a:pt x="2314" y="223"/>
                    </a:lnTo>
                    <a:lnTo>
                      <a:pt x="2437" y="305"/>
                    </a:lnTo>
                    <a:lnTo>
                      <a:pt x="2549" y="400"/>
                    </a:lnTo>
                    <a:lnTo>
                      <a:pt x="2653" y="504"/>
                    </a:lnTo>
                    <a:lnTo>
                      <a:pt x="2746" y="617"/>
                    </a:lnTo>
                    <a:lnTo>
                      <a:pt x="2828" y="740"/>
                    </a:lnTo>
                    <a:lnTo>
                      <a:pt x="2897" y="869"/>
                    </a:lnTo>
                    <a:lnTo>
                      <a:pt x="2956" y="1008"/>
                    </a:lnTo>
                    <a:lnTo>
                      <a:pt x="3001" y="1152"/>
                    </a:lnTo>
                    <a:lnTo>
                      <a:pt x="3031" y="1300"/>
                    </a:lnTo>
                    <a:lnTo>
                      <a:pt x="3047" y="1454"/>
                    </a:lnTo>
                    <a:lnTo>
                      <a:pt x="3047" y="1533"/>
                    </a:lnTo>
                    <a:close/>
                  </a:path>
                </a:pathLst>
              </a:custGeom>
              <a:solidFill>
                <a:srgbClr val="E2525E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65" name="Freeform 62"/>
              <p:cNvSpPr>
                <a:spLocks/>
              </p:cNvSpPr>
              <p:nvPr/>
            </p:nvSpPr>
            <p:spPr bwMode="auto">
              <a:xfrm>
                <a:off x="2041985" y="2891555"/>
                <a:ext cx="42752" cy="234445"/>
              </a:xfrm>
              <a:custGeom>
                <a:avLst/>
                <a:gdLst>
                  <a:gd name="T0" fmla="*/ 93 w 93"/>
                  <a:gd name="T1" fmla="*/ 0 h 510"/>
                  <a:gd name="T2" fmla="*/ 77 w 93"/>
                  <a:gd name="T3" fmla="*/ 31 h 510"/>
                  <a:gd name="T4" fmla="*/ 52 w 93"/>
                  <a:gd name="T5" fmla="*/ 92 h 510"/>
                  <a:gd name="T6" fmla="*/ 36 w 93"/>
                  <a:gd name="T7" fmla="*/ 157 h 510"/>
                  <a:gd name="T8" fmla="*/ 28 w 93"/>
                  <a:gd name="T9" fmla="*/ 224 h 510"/>
                  <a:gd name="T10" fmla="*/ 28 w 93"/>
                  <a:gd name="T11" fmla="*/ 255 h 510"/>
                  <a:gd name="T12" fmla="*/ 28 w 93"/>
                  <a:gd name="T13" fmla="*/ 288 h 510"/>
                  <a:gd name="T14" fmla="*/ 36 w 93"/>
                  <a:gd name="T15" fmla="*/ 355 h 510"/>
                  <a:gd name="T16" fmla="*/ 52 w 93"/>
                  <a:gd name="T17" fmla="*/ 418 h 510"/>
                  <a:gd name="T18" fmla="*/ 77 w 93"/>
                  <a:gd name="T19" fmla="*/ 481 h 510"/>
                  <a:gd name="T20" fmla="*/ 93 w 93"/>
                  <a:gd name="T21" fmla="*/ 510 h 510"/>
                  <a:gd name="T22" fmla="*/ 70 w 93"/>
                  <a:gd name="T23" fmla="*/ 484 h 510"/>
                  <a:gd name="T24" fmla="*/ 35 w 93"/>
                  <a:gd name="T25" fmla="*/ 425 h 510"/>
                  <a:gd name="T26" fmla="*/ 23 w 93"/>
                  <a:gd name="T27" fmla="*/ 392 h 510"/>
                  <a:gd name="T28" fmla="*/ 13 w 93"/>
                  <a:gd name="T29" fmla="*/ 359 h 510"/>
                  <a:gd name="T30" fmla="*/ 2 w 93"/>
                  <a:gd name="T31" fmla="*/ 291 h 510"/>
                  <a:gd name="T32" fmla="*/ 0 w 93"/>
                  <a:gd name="T33" fmla="*/ 255 h 510"/>
                  <a:gd name="T34" fmla="*/ 2 w 93"/>
                  <a:gd name="T35" fmla="*/ 221 h 510"/>
                  <a:gd name="T36" fmla="*/ 13 w 93"/>
                  <a:gd name="T37" fmla="*/ 153 h 510"/>
                  <a:gd name="T38" fmla="*/ 23 w 93"/>
                  <a:gd name="T39" fmla="*/ 120 h 510"/>
                  <a:gd name="T40" fmla="*/ 35 w 93"/>
                  <a:gd name="T41" fmla="*/ 87 h 510"/>
                  <a:gd name="T42" fmla="*/ 70 w 93"/>
                  <a:gd name="T43" fmla="*/ 26 h 510"/>
                  <a:gd name="T44" fmla="*/ 93 w 93"/>
                  <a:gd name="T45" fmla="*/ 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3" h="510">
                    <a:moveTo>
                      <a:pt x="93" y="0"/>
                    </a:moveTo>
                    <a:lnTo>
                      <a:pt x="77" y="31"/>
                    </a:lnTo>
                    <a:lnTo>
                      <a:pt x="52" y="92"/>
                    </a:lnTo>
                    <a:lnTo>
                      <a:pt x="36" y="157"/>
                    </a:lnTo>
                    <a:lnTo>
                      <a:pt x="28" y="224"/>
                    </a:lnTo>
                    <a:lnTo>
                      <a:pt x="28" y="255"/>
                    </a:lnTo>
                    <a:lnTo>
                      <a:pt x="28" y="288"/>
                    </a:lnTo>
                    <a:lnTo>
                      <a:pt x="36" y="355"/>
                    </a:lnTo>
                    <a:lnTo>
                      <a:pt x="52" y="418"/>
                    </a:lnTo>
                    <a:lnTo>
                      <a:pt x="77" y="481"/>
                    </a:lnTo>
                    <a:lnTo>
                      <a:pt x="93" y="510"/>
                    </a:lnTo>
                    <a:lnTo>
                      <a:pt x="70" y="484"/>
                    </a:lnTo>
                    <a:lnTo>
                      <a:pt x="35" y="425"/>
                    </a:lnTo>
                    <a:lnTo>
                      <a:pt x="23" y="392"/>
                    </a:lnTo>
                    <a:lnTo>
                      <a:pt x="13" y="359"/>
                    </a:lnTo>
                    <a:lnTo>
                      <a:pt x="2" y="291"/>
                    </a:lnTo>
                    <a:lnTo>
                      <a:pt x="0" y="255"/>
                    </a:lnTo>
                    <a:lnTo>
                      <a:pt x="2" y="221"/>
                    </a:lnTo>
                    <a:lnTo>
                      <a:pt x="13" y="153"/>
                    </a:lnTo>
                    <a:lnTo>
                      <a:pt x="23" y="120"/>
                    </a:lnTo>
                    <a:lnTo>
                      <a:pt x="35" y="87"/>
                    </a:lnTo>
                    <a:lnTo>
                      <a:pt x="70" y="26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1" name="자유형 70"/>
              <p:cNvSpPr>
                <a:spLocks/>
              </p:cNvSpPr>
              <p:nvPr/>
            </p:nvSpPr>
            <p:spPr bwMode="auto">
              <a:xfrm flipH="1">
                <a:off x="5788928" y="3836403"/>
                <a:ext cx="787500" cy="1614338"/>
              </a:xfrm>
              <a:custGeom>
                <a:avLst/>
                <a:gdLst>
                  <a:gd name="connsiteX0" fmla="*/ 906509 w 906509"/>
                  <a:gd name="connsiteY0" fmla="*/ 0 h 1858301"/>
                  <a:gd name="connsiteX1" fmla="*/ 895879 w 906509"/>
                  <a:gd name="connsiteY1" fmla="*/ 5159 h 1858301"/>
                  <a:gd name="connsiteX2" fmla="*/ 826029 w 906509"/>
                  <a:gd name="connsiteY2" fmla="*/ 43259 h 1858301"/>
                  <a:gd name="connsiteX3" fmla="*/ 758296 w 906509"/>
                  <a:gd name="connsiteY3" fmla="*/ 84534 h 1858301"/>
                  <a:gd name="connsiteX4" fmla="*/ 692679 w 906509"/>
                  <a:gd name="connsiteY4" fmla="*/ 128984 h 1858301"/>
                  <a:gd name="connsiteX5" fmla="*/ 629179 w 906509"/>
                  <a:gd name="connsiteY5" fmla="*/ 176080 h 1858301"/>
                  <a:gd name="connsiteX6" fmla="*/ 568325 w 906509"/>
                  <a:gd name="connsiteY6" fmla="*/ 226351 h 1858301"/>
                  <a:gd name="connsiteX7" fmla="*/ 509588 w 906509"/>
                  <a:gd name="connsiteY7" fmla="*/ 279797 h 1858301"/>
                  <a:gd name="connsiteX8" fmla="*/ 454025 w 906509"/>
                  <a:gd name="connsiteY8" fmla="*/ 335359 h 1858301"/>
                  <a:gd name="connsiteX9" fmla="*/ 400579 w 906509"/>
                  <a:gd name="connsiteY9" fmla="*/ 394097 h 1858301"/>
                  <a:gd name="connsiteX10" fmla="*/ 350308 w 906509"/>
                  <a:gd name="connsiteY10" fmla="*/ 454951 h 1858301"/>
                  <a:gd name="connsiteX11" fmla="*/ 303212 w 906509"/>
                  <a:gd name="connsiteY11" fmla="*/ 517922 h 1858301"/>
                  <a:gd name="connsiteX12" fmla="*/ 259292 w 906509"/>
                  <a:gd name="connsiteY12" fmla="*/ 583538 h 1858301"/>
                  <a:gd name="connsiteX13" fmla="*/ 218017 w 906509"/>
                  <a:gd name="connsiteY13" fmla="*/ 651272 h 1858301"/>
                  <a:gd name="connsiteX14" fmla="*/ 179917 w 906509"/>
                  <a:gd name="connsiteY14" fmla="*/ 721651 h 1858301"/>
                  <a:gd name="connsiteX15" fmla="*/ 144992 w 906509"/>
                  <a:gd name="connsiteY15" fmla="*/ 793088 h 1858301"/>
                  <a:gd name="connsiteX16" fmla="*/ 114300 w 906509"/>
                  <a:gd name="connsiteY16" fmla="*/ 867172 h 1858301"/>
                  <a:gd name="connsiteX17" fmla="*/ 86254 w 906509"/>
                  <a:gd name="connsiteY17" fmla="*/ 942313 h 1858301"/>
                  <a:gd name="connsiteX18" fmla="*/ 62442 w 906509"/>
                  <a:gd name="connsiteY18" fmla="*/ 1019572 h 1858301"/>
                  <a:gd name="connsiteX19" fmla="*/ 41804 w 906509"/>
                  <a:gd name="connsiteY19" fmla="*/ 1098418 h 1858301"/>
                  <a:gd name="connsiteX20" fmla="*/ 25400 w 906509"/>
                  <a:gd name="connsiteY20" fmla="*/ 1178851 h 1858301"/>
                  <a:gd name="connsiteX21" fmla="*/ 12700 w 906509"/>
                  <a:gd name="connsiteY21" fmla="*/ 1260343 h 1858301"/>
                  <a:gd name="connsiteX22" fmla="*/ 4762 w 906509"/>
                  <a:gd name="connsiteY22" fmla="*/ 1343422 h 1858301"/>
                  <a:gd name="connsiteX23" fmla="*/ 0 w 906509"/>
                  <a:gd name="connsiteY23" fmla="*/ 1427559 h 1858301"/>
                  <a:gd name="connsiteX24" fmla="*/ 0 w 906509"/>
                  <a:gd name="connsiteY24" fmla="*/ 1469893 h 1858301"/>
                  <a:gd name="connsiteX25" fmla="*/ 0 w 906509"/>
                  <a:gd name="connsiteY25" fmla="*/ 1736593 h 1858301"/>
                  <a:gd name="connsiteX26" fmla="*/ 529 w 906509"/>
                  <a:gd name="connsiteY26" fmla="*/ 1748764 h 1858301"/>
                  <a:gd name="connsiteX27" fmla="*/ 5292 w 906509"/>
                  <a:gd name="connsiteY27" fmla="*/ 1773105 h 1858301"/>
                  <a:gd name="connsiteX28" fmla="*/ 14288 w 906509"/>
                  <a:gd name="connsiteY28" fmla="*/ 1794272 h 1858301"/>
                  <a:gd name="connsiteX29" fmla="*/ 27517 w 906509"/>
                  <a:gd name="connsiteY29" fmla="*/ 1813851 h 1858301"/>
                  <a:gd name="connsiteX30" fmla="*/ 44450 w 906509"/>
                  <a:gd name="connsiteY30" fmla="*/ 1830784 h 1858301"/>
                  <a:gd name="connsiteX31" fmla="*/ 64029 w 906509"/>
                  <a:gd name="connsiteY31" fmla="*/ 1844014 h 1858301"/>
                  <a:gd name="connsiteX32" fmla="*/ 86254 w 906509"/>
                  <a:gd name="connsiteY32" fmla="*/ 1853009 h 1858301"/>
                  <a:gd name="connsiteX33" fmla="*/ 109538 w 906509"/>
                  <a:gd name="connsiteY33" fmla="*/ 1858301 h 1858301"/>
                  <a:gd name="connsiteX34" fmla="*/ 122767 w 906509"/>
                  <a:gd name="connsiteY34" fmla="*/ 1858301 h 1858301"/>
                  <a:gd name="connsiteX35" fmla="*/ 587367 w 906509"/>
                  <a:gd name="connsiteY35" fmla="*/ 1858301 h 1858301"/>
                  <a:gd name="connsiteX36" fmla="*/ 570697 w 906509"/>
                  <a:gd name="connsiteY36" fmla="*/ 1800042 h 1858301"/>
                  <a:gd name="connsiteX37" fmla="*/ 506934 w 906509"/>
                  <a:gd name="connsiteY37" fmla="*/ 1260555 h 1858301"/>
                  <a:gd name="connsiteX38" fmla="*/ 830799 w 906509"/>
                  <a:gd name="connsiteY38" fmla="*/ 106558 h 1858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906509" h="1858301">
                    <a:moveTo>
                      <a:pt x="906509" y="0"/>
                    </a:moveTo>
                    <a:lnTo>
                      <a:pt x="895879" y="5159"/>
                    </a:lnTo>
                    <a:lnTo>
                      <a:pt x="826029" y="43259"/>
                    </a:lnTo>
                    <a:lnTo>
                      <a:pt x="758296" y="84534"/>
                    </a:lnTo>
                    <a:lnTo>
                      <a:pt x="692679" y="128984"/>
                    </a:lnTo>
                    <a:lnTo>
                      <a:pt x="629179" y="176080"/>
                    </a:lnTo>
                    <a:lnTo>
                      <a:pt x="568325" y="226351"/>
                    </a:lnTo>
                    <a:lnTo>
                      <a:pt x="509588" y="279797"/>
                    </a:lnTo>
                    <a:lnTo>
                      <a:pt x="454025" y="335359"/>
                    </a:lnTo>
                    <a:lnTo>
                      <a:pt x="400579" y="394097"/>
                    </a:lnTo>
                    <a:lnTo>
                      <a:pt x="350308" y="454951"/>
                    </a:lnTo>
                    <a:lnTo>
                      <a:pt x="303212" y="517922"/>
                    </a:lnTo>
                    <a:lnTo>
                      <a:pt x="259292" y="583538"/>
                    </a:lnTo>
                    <a:lnTo>
                      <a:pt x="218017" y="651272"/>
                    </a:lnTo>
                    <a:lnTo>
                      <a:pt x="179917" y="721651"/>
                    </a:lnTo>
                    <a:lnTo>
                      <a:pt x="144992" y="793088"/>
                    </a:lnTo>
                    <a:lnTo>
                      <a:pt x="114300" y="867172"/>
                    </a:lnTo>
                    <a:lnTo>
                      <a:pt x="86254" y="942313"/>
                    </a:lnTo>
                    <a:lnTo>
                      <a:pt x="62442" y="1019572"/>
                    </a:lnTo>
                    <a:lnTo>
                      <a:pt x="41804" y="1098418"/>
                    </a:lnTo>
                    <a:lnTo>
                      <a:pt x="25400" y="1178851"/>
                    </a:lnTo>
                    <a:lnTo>
                      <a:pt x="12700" y="1260343"/>
                    </a:lnTo>
                    <a:lnTo>
                      <a:pt x="4762" y="1343422"/>
                    </a:lnTo>
                    <a:lnTo>
                      <a:pt x="0" y="1427559"/>
                    </a:lnTo>
                    <a:lnTo>
                      <a:pt x="0" y="1469893"/>
                    </a:lnTo>
                    <a:lnTo>
                      <a:pt x="0" y="1736593"/>
                    </a:lnTo>
                    <a:lnTo>
                      <a:pt x="529" y="1748764"/>
                    </a:lnTo>
                    <a:lnTo>
                      <a:pt x="5292" y="1773105"/>
                    </a:lnTo>
                    <a:lnTo>
                      <a:pt x="14288" y="1794272"/>
                    </a:lnTo>
                    <a:lnTo>
                      <a:pt x="27517" y="1813851"/>
                    </a:lnTo>
                    <a:lnTo>
                      <a:pt x="44450" y="1830784"/>
                    </a:lnTo>
                    <a:lnTo>
                      <a:pt x="64029" y="1844014"/>
                    </a:lnTo>
                    <a:lnTo>
                      <a:pt x="86254" y="1853009"/>
                    </a:lnTo>
                    <a:lnTo>
                      <a:pt x="109538" y="1858301"/>
                    </a:lnTo>
                    <a:lnTo>
                      <a:pt x="122767" y="1858301"/>
                    </a:lnTo>
                    <a:lnTo>
                      <a:pt x="587367" y="1858301"/>
                    </a:lnTo>
                    <a:lnTo>
                      <a:pt x="570697" y="1800042"/>
                    </a:lnTo>
                    <a:cubicBezTo>
                      <a:pt x="529258" y="1629618"/>
                      <a:pt x="506934" y="1448421"/>
                      <a:pt x="506934" y="1260555"/>
                    </a:cubicBezTo>
                    <a:cubicBezTo>
                      <a:pt x="506934" y="822201"/>
                      <a:pt x="628474" y="420158"/>
                      <a:pt x="830799" y="106558"/>
                    </a:cubicBezTo>
                    <a:close/>
                  </a:path>
                </a:pathLst>
              </a:custGeom>
              <a:solidFill>
                <a:schemeClr val="tx1">
                  <a:alpha val="16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600">
                  <a:solidFill>
                    <a:prstClr val="white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32" name="Freeform 29"/>
              <p:cNvSpPr>
                <a:spLocks/>
              </p:cNvSpPr>
              <p:nvPr/>
            </p:nvSpPr>
            <p:spPr bwMode="auto">
              <a:xfrm>
                <a:off x="2843235" y="2090305"/>
                <a:ext cx="115843" cy="514400"/>
              </a:xfrm>
              <a:custGeom>
                <a:avLst/>
                <a:gdLst>
                  <a:gd name="T0" fmla="*/ 250 w 250"/>
                  <a:gd name="T1" fmla="*/ 1121 h 1121"/>
                  <a:gd name="T2" fmla="*/ 228 w 250"/>
                  <a:gd name="T3" fmla="*/ 1119 h 1121"/>
                  <a:gd name="T4" fmla="*/ 185 w 250"/>
                  <a:gd name="T5" fmla="*/ 1101 h 1121"/>
                  <a:gd name="T6" fmla="*/ 144 w 250"/>
                  <a:gd name="T7" fmla="*/ 1060 h 1121"/>
                  <a:gd name="T8" fmla="*/ 107 w 250"/>
                  <a:gd name="T9" fmla="*/ 1001 h 1121"/>
                  <a:gd name="T10" fmla="*/ 74 w 250"/>
                  <a:gd name="T11" fmla="*/ 928 h 1121"/>
                  <a:gd name="T12" fmla="*/ 45 w 250"/>
                  <a:gd name="T13" fmla="*/ 840 h 1121"/>
                  <a:gd name="T14" fmla="*/ 24 w 250"/>
                  <a:gd name="T15" fmla="*/ 741 h 1121"/>
                  <a:gd name="T16" fmla="*/ 8 w 250"/>
                  <a:gd name="T17" fmla="*/ 631 h 1121"/>
                  <a:gd name="T18" fmla="*/ 3 w 250"/>
                  <a:gd name="T19" fmla="*/ 574 h 1121"/>
                  <a:gd name="T20" fmla="*/ 0 w 250"/>
                  <a:gd name="T21" fmla="*/ 516 h 1121"/>
                  <a:gd name="T22" fmla="*/ 2 w 250"/>
                  <a:gd name="T23" fmla="*/ 407 h 1121"/>
                  <a:gd name="T24" fmla="*/ 12 w 250"/>
                  <a:gd name="T25" fmla="*/ 304 h 1121"/>
                  <a:gd name="T26" fmla="*/ 29 w 250"/>
                  <a:gd name="T27" fmla="*/ 214 h 1121"/>
                  <a:gd name="T28" fmla="*/ 52 w 250"/>
                  <a:gd name="T29" fmla="*/ 136 h 1121"/>
                  <a:gd name="T30" fmla="*/ 83 w 250"/>
                  <a:gd name="T31" fmla="*/ 74 h 1121"/>
                  <a:gd name="T32" fmla="*/ 117 w 250"/>
                  <a:gd name="T33" fmla="*/ 29 h 1121"/>
                  <a:gd name="T34" fmla="*/ 156 w 250"/>
                  <a:gd name="T35" fmla="*/ 3 h 1121"/>
                  <a:gd name="T36" fmla="*/ 178 w 250"/>
                  <a:gd name="T37" fmla="*/ 0 h 1121"/>
                  <a:gd name="T38" fmla="*/ 250 w 250"/>
                  <a:gd name="T39" fmla="*/ 1121 h 1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0" h="1121">
                    <a:moveTo>
                      <a:pt x="250" y="1121"/>
                    </a:moveTo>
                    <a:lnTo>
                      <a:pt x="228" y="1119"/>
                    </a:lnTo>
                    <a:lnTo>
                      <a:pt x="185" y="1101"/>
                    </a:lnTo>
                    <a:lnTo>
                      <a:pt x="144" y="1060"/>
                    </a:lnTo>
                    <a:lnTo>
                      <a:pt x="107" y="1001"/>
                    </a:lnTo>
                    <a:lnTo>
                      <a:pt x="74" y="928"/>
                    </a:lnTo>
                    <a:lnTo>
                      <a:pt x="45" y="840"/>
                    </a:lnTo>
                    <a:lnTo>
                      <a:pt x="24" y="741"/>
                    </a:lnTo>
                    <a:lnTo>
                      <a:pt x="8" y="631"/>
                    </a:lnTo>
                    <a:lnTo>
                      <a:pt x="3" y="574"/>
                    </a:lnTo>
                    <a:lnTo>
                      <a:pt x="0" y="516"/>
                    </a:lnTo>
                    <a:lnTo>
                      <a:pt x="2" y="407"/>
                    </a:lnTo>
                    <a:lnTo>
                      <a:pt x="12" y="304"/>
                    </a:lnTo>
                    <a:lnTo>
                      <a:pt x="29" y="214"/>
                    </a:lnTo>
                    <a:lnTo>
                      <a:pt x="52" y="136"/>
                    </a:lnTo>
                    <a:lnTo>
                      <a:pt x="83" y="74"/>
                    </a:lnTo>
                    <a:lnTo>
                      <a:pt x="117" y="29"/>
                    </a:lnTo>
                    <a:lnTo>
                      <a:pt x="156" y="3"/>
                    </a:lnTo>
                    <a:lnTo>
                      <a:pt x="178" y="0"/>
                    </a:lnTo>
                    <a:lnTo>
                      <a:pt x="250" y="1121"/>
                    </a:lnTo>
                    <a:close/>
                  </a:path>
                </a:pathLst>
              </a:custGeom>
              <a:solidFill>
                <a:srgbClr val="34506B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35" name="Freeform 32"/>
              <p:cNvSpPr>
                <a:spLocks/>
              </p:cNvSpPr>
              <p:nvPr/>
            </p:nvSpPr>
            <p:spPr bwMode="auto">
              <a:xfrm>
                <a:off x="3781015" y="3488701"/>
                <a:ext cx="2213437" cy="529570"/>
              </a:xfrm>
              <a:custGeom>
                <a:avLst/>
                <a:gdLst>
                  <a:gd name="T0" fmla="*/ 4816 w 4816"/>
                  <a:gd name="T1" fmla="*/ 576 h 1153"/>
                  <a:gd name="T2" fmla="*/ 4815 w 4816"/>
                  <a:gd name="T3" fmla="*/ 636 h 1153"/>
                  <a:gd name="T4" fmla="*/ 4792 w 4816"/>
                  <a:gd name="T5" fmla="*/ 749 h 1153"/>
                  <a:gd name="T6" fmla="*/ 4749 w 4816"/>
                  <a:gd name="T7" fmla="*/ 852 h 1153"/>
                  <a:gd name="T8" fmla="*/ 4685 w 4816"/>
                  <a:gd name="T9" fmla="*/ 944 h 1153"/>
                  <a:gd name="T10" fmla="*/ 4608 w 4816"/>
                  <a:gd name="T11" fmla="*/ 1022 h 1153"/>
                  <a:gd name="T12" fmla="*/ 4516 w 4816"/>
                  <a:gd name="T13" fmla="*/ 1084 h 1153"/>
                  <a:gd name="T14" fmla="*/ 4412 w 4816"/>
                  <a:gd name="T15" fmla="*/ 1127 h 1153"/>
                  <a:gd name="T16" fmla="*/ 4300 w 4816"/>
                  <a:gd name="T17" fmla="*/ 1150 h 1153"/>
                  <a:gd name="T18" fmla="*/ 4241 w 4816"/>
                  <a:gd name="T19" fmla="*/ 1153 h 1153"/>
                  <a:gd name="T20" fmla="*/ 578 w 4816"/>
                  <a:gd name="T21" fmla="*/ 1153 h 1153"/>
                  <a:gd name="T22" fmla="*/ 517 w 4816"/>
                  <a:gd name="T23" fmla="*/ 1150 h 1153"/>
                  <a:gd name="T24" fmla="*/ 405 w 4816"/>
                  <a:gd name="T25" fmla="*/ 1127 h 1153"/>
                  <a:gd name="T26" fmla="*/ 301 w 4816"/>
                  <a:gd name="T27" fmla="*/ 1084 h 1153"/>
                  <a:gd name="T28" fmla="*/ 209 w 4816"/>
                  <a:gd name="T29" fmla="*/ 1022 h 1153"/>
                  <a:gd name="T30" fmla="*/ 131 w 4816"/>
                  <a:gd name="T31" fmla="*/ 944 h 1153"/>
                  <a:gd name="T32" fmla="*/ 69 w 4816"/>
                  <a:gd name="T33" fmla="*/ 852 h 1153"/>
                  <a:gd name="T34" fmla="*/ 26 w 4816"/>
                  <a:gd name="T35" fmla="*/ 749 h 1153"/>
                  <a:gd name="T36" fmla="*/ 3 w 4816"/>
                  <a:gd name="T37" fmla="*/ 636 h 1153"/>
                  <a:gd name="T38" fmla="*/ 0 w 4816"/>
                  <a:gd name="T39" fmla="*/ 576 h 1153"/>
                  <a:gd name="T40" fmla="*/ 3 w 4816"/>
                  <a:gd name="T41" fmla="*/ 517 h 1153"/>
                  <a:gd name="T42" fmla="*/ 26 w 4816"/>
                  <a:gd name="T43" fmla="*/ 404 h 1153"/>
                  <a:gd name="T44" fmla="*/ 69 w 4816"/>
                  <a:gd name="T45" fmla="*/ 301 h 1153"/>
                  <a:gd name="T46" fmla="*/ 131 w 4816"/>
                  <a:gd name="T47" fmla="*/ 209 h 1153"/>
                  <a:gd name="T48" fmla="*/ 209 w 4816"/>
                  <a:gd name="T49" fmla="*/ 131 h 1153"/>
                  <a:gd name="T50" fmla="*/ 301 w 4816"/>
                  <a:gd name="T51" fmla="*/ 69 h 1153"/>
                  <a:gd name="T52" fmla="*/ 405 w 4816"/>
                  <a:gd name="T53" fmla="*/ 24 h 1153"/>
                  <a:gd name="T54" fmla="*/ 517 w 4816"/>
                  <a:gd name="T55" fmla="*/ 1 h 1153"/>
                  <a:gd name="T56" fmla="*/ 578 w 4816"/>
                  <a:gd name="T57" fmla="*/ 0 h 1153"/>
                  <a:gd name="T58" fmla="*/ 4241 w 4816"/>
                  <a:gd name="T59" fmla="*/ 0 h 1153"/>
                  <a:gd name="T60" fmla="*/ 4300 w 4816"/>
                  <a:gd name="T61" fmla="*/ 1 h 1153"/>
                  <a:gd name="T62" fmla="*/ 4412 w 4816"/>
                  <a:gd name="T63" fmla="*/ 24 h 1153"/>
                  <a:gd name="T64" fmla="*/ 4516 w 4816"/>
                  <a:gd name="T65" fmla="*/ 69 h 1153"/>
                  <a:gd name="T66" fmla="*/ 4608 w 4816"/>
                  <a:gd name="T67" fmla="*/ 131 h 1153"/>
                  <a:gd name="T68" fmla="*/ 4685 w 4816"/>
                  <a:gd name="T69" fmla="*/ 209 h 1153"/>
                  <a:gd name="T70" fmla="*/ 4749 w 4816"/>
                  <a:gd name="T71" fmla="*/ 301 h 1153"/>
                  <a:gd name="T72" fmla="*/ 4792 w 4816"/>
                  <a:gd name="T73" fmla="*/ 404 h 1153"/>
                  <a:gd name="T74" fmla="*/ 4815 w 4816"/>
                  <a:gd name="T75" fmla="*/ 517 h 1153"/>
                  <a:gd name="T76" fmla="*/ 4816 w 4816"/>
                  <a:gd name="T77" fmla="*/ 576 h 1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816" h="1153">
                    <a:moveTo>
                      <a:pt x="4816" y="576"/>
                    </a:moveTo>
                    <a:lnTo>
                      <a:pt x="4815" y="636"/>
                    </a:lnTo>
                    <a:lnTo>
                      <a:pt x="4792" y="749"/>
                    </a:lnTo>
                    <a:lnTo>
                      <a:pt x="4749" y="852"/>
                    </a:lnTo>
                    <a:lnTo>
                      <a:pt x="4685" y="944"/>
                    </a:lnTo>
                    <a:lnTo>
                      <a:pt x="4608" y="1022"/>
                    </a:lnTo>
                    <a:lnTo>
                      <a:pt x="4516" y="1084"/>
                    </a:lnTo>
                    <a:lnTo>
                      <a:pt x="4412" y="1127"/>
                    </a:lnTo>
                    <a:lnTo>
                      <a:pt x="4300" y="1150"/>
                    </a:lnTo>
                    <a:lnTo>
                      <a:pt x="4241" y="1153"/>
                    </a:lnTo>
                    <a:lnTo>
                      <a:pt x="578" y="1153"/>
                    </a:lnTo>
                    <a:lnTo>
                      <a:pt x="517" y="1150"/>
                    </a:lnTo>
                    <a:lnTo>
                      <a:pt x="405" y="1127"/>
                    </a:lnTo>
                    <a:lnTo>
                      <a:pt x="301" y="1084"/>
                    </a:lnTo>
                    <a:lnTo>
                      <a:pt x="209" y="1022"/>
                    </a:lnTo>
                    <a:lnTo>
                      <a:pt x="131" y="944"/>
                    </a:lnTo>
                    <a:lnTo>
                      <a:pt x="69" y="852"/>
                    </a:lnTo>
                    <a:lnTo>
                      <a:pt x="26" y="749"/>
                    </a:lnTo>
                    <a:lnTo>
                      <a:pt x="3" y="636"/>
                    </a:lnTo>
                    <a:lnTo>
                      <a:pt x="0" y="576"/>
                    </a:lnTo>
                    <a:lnTo>
                      <a:pt x="3" y="517"/>
                    </a:lnTo>
                    <a:lnTo>
                      <a:pt x="26" y="404"/>
                    </a:lnTo>
                    <a:lnTo>
                      <a:pt x="69" y="301"/>
                    </a:lnTo>
                    <a:lnTo>
                      <a:pt x="131" y="209"/>
                    </a:lnTo>
                    <a:lnTo>
                      <a:pt x="209" y="131"/>
                    </a:lnTo>
                    <a:lnTo>
                      <a:pt x="301" y="69"/>
                    </a:lnTo>
                    <a:lnTo>
                      <a:pt x="405" y="24"/>
                    </a:lnTo>
                    <a:lnTo>
                      <a:pt x="517" y="1"/>
                    </a:lnTo>
                    <a:lnTo>
                      <a:pt x="578" y="0"/>
                    </a:lnTo>
                    <a:lnTo>
                      <a:pt x="4241" y="0"/>
                    </a:lnTo>
                    <a:lnTo>
                      <a:pt x="4300" y="1"/>
                    </a:lnTo>
                    <a:lnTo>
                      <a:pt x="4412" y="24"/>
                    </a:lnTo>
                    <a:lnTo>
                      <a:pt x="4516" y="69"/>
                    </a:lnTo>
                    <a:lnTo>
                      <a:pt x="4608" y="131"/>
                    </a:lnTo>
                    <a:lnTo>
                      <a:pt x="4685" y="209"/>
                    </a:lnTo>
                    <a:lnTo>
                      <a:pt x="4749" y="301"/>
                    </a:lnTo>
                    <a:lnTo>
                      <a:pt x="4792" y="404"/>
                    </a:lnTo>
                    <a:lnTo>
                      <a:pt x="4815" y="517"/>
                    </a:lnTo>
                    <a:lnTo>
                      <a:pt x="4816" y="576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46" name="Freeform 43"/>
              <p:cNvSpPr>
                <a:spLocks/>
              </p:cNvSpPr>
              <p:nvPr/>
            </p:nvSpPr>
            <p:spPr bwMode="auto">
              <a:xfrm>
                <a:off x="3867898" y="1811730"/>
                <a:ext cx="419243" cy="497851"/>
              </a:xfrm>
              <a:custGeom>
                <a:avLst/>
                <a:gdLst>
                  <a:gd name="T0" fmla="*/ 913 w 913"/>
                  <a:gd name="T1" fmla="*/ 708 h 1081"/>
                  <a:gd name="T2" fmla="*/ 893 w 913"/>
                  <a:gd name="T3" fmla="*/ 746 h 1081"/>
                  <a:gd name="T4" fmla="*/ 846 w 913"/>
                  <a:gd name="T5" fmla="*/ 812 h 1081"/>
                  <a:gd name="T6" fmla="*/ 789 w 913"/>
                  <a:gd name="T7" fmla="*/ 871 h 1081"/>
                  <a:gd name="T8" fmla="*/ 724 w 913"/>
                  <a:gd name="T9" fmla="*/ 924 h 1081"/>
                  <a:gd name="T10" fmla="*/ 649 w 913"/>
                  <a:gd name="T11" fmla="*/ 969 h 1081"/>
                  <a:gd name="T12" fmla="*/ 567 w 913"/>
                  <a:gd name="T13" fmla="*/ 1009 h 1081"/>
                  <a:gd name="T14" fmla="*/ 478 w 913"/>
                  <a:gd name="T15" fmla="*/ 1042 h 1081"/>
                  <a:gd name="T16" fmla="*/ 380 w 913"/>
                  <a:gd name="T17" fmla="*/ 1070 h 1081"/>
                  <a:gd name="T18" fmla="*/ 330 w 913"/>
                  <a:gd name="T19" fmla="*/ 1081 h 1081"/>
                  <a:gd name="T20" fmla="*/ 276 w 913"/>
                  <a:gd name="T21" fmla="*/ 1025 h 1081"/>
                  <a:gd name="T22" fmla="*/ 190 w 913"/>
                  <a:gd name="T23" fmla="*/ 907 h 1081"/>
                  <a:gd name="T24" fmla="*/ 124 w 913"/>
                  <a:gd name="T25" fmla="*/ 786 h 1081"/>
                  <a:gd name="T26" fmla="*/ 73 w 913"/>
                  <a:gd name="T27" fmla="*/ 671 h 1081"/>
                  <a:gd name="T28" fmla="*/ 26 w 913"/>
                  <a:gd name="T29" fmla="*/ 515 h 1081"/>
                  <a:gd name="T30" fmla="*/ 1 w 913"/>
                  <a:gd name="T31" fmla="*/ 386 h 1081"/>
                  <a:gd name="T32" fmla="*/ 0 w 913"/>
                  <a:gd name="T33" fmla="*/ 373 h 1081"/>
                  <a:gd name="T34" fmla="*/ 583 w 913"/>
                  <a:gd name="T35" fmla="*/ 0 h 1081"/>
                  <a:gd name="T36" fmla="*/ 584 w 913"/>
                  <a:gd name="T37" fmla="*/ 13 h 1081"/>
                  <a:gd name="T38" fmla="*/ 609 w 913"/>
                  <a:gd name="T39" fmla="*/ 142 h 1081"/>
                  <a:gd name="T40" fmla="*/ 656 w 913"/>
                  <a:gd name="T41" fmla="*/ 298 h 1081"/>
                  <a:gd name="T42" fmla="*/ 705 w 913"/>
                  <a:gd name="T43" fmla="*/ 413 h 1081"/>
                  <a:gd name="T44" fmla="*/ 773 w 913"/>
                  <a:gd name="T45" fmla="*/ 534 h 1081"/>
                  <a:gd name="T46" fmla="*/ 859 w 913"/>
                  <a:gd name="T47" fmla="*/ 652 h 1081"/>
                  <a:gd name="T48" fmla="*/ 913 w 913"/>
                  <a:gd name="T49" fmla="*/ 708 h 10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3" h="1081">
                    <a:moveTo>
                      <a:pt x="913" y="708"/>
                    </a:moveTo>
                    <a:lnTo>
                      <a:pt x="893" y="746"/>
                    </a:lnTo>
                    <a:lnTo>
                      <a:pt x="846" y="812"/>
                    </a:lnTo>
                    <a:lnTo>
                      <a:pt x="789" y="871"/>
                    </a:lnTo>
                    <a:lnTo>
                      <a:pt x="724" y="924"/>
                    </a:lnTo>
                    <a:lnTo>
                      <a:pt x="649" y="969"/>
                    </a:lnTo>
                    <a:lnTo>
                      <a:pt x="567" y="1009"/>
                    </a:lnTo>
                    <a:lnTo>
                      <a:pt x="478" y="1042"/>
                    </a:lnTo>
                    <a:lnTo>
                      <a:pt x="380" y="1070"/>
                    </a:lnTo>
                    <a:lnTo>
                      <a:pt x="330" y="1081"/>
                    </a:lnTo>
                    <a:lnTo>
                      <a:pt x="276" y="1025"/>
                    </a:lnTo>
                    <a:lnTo>
                      <a:pt x="190" y="907"/>
                    </a:lnTo>
                    <a:lnTo>
                      <a:pt x="124" y="786"/>
                    </a:lnTo>
                    <a:lnTo>
                      <a:pt x="73" y="671"/>
                    </a:lnTo>
                    <a:lnTo>
                      <a:pt x="26" y="515"/>
                    </a:lnTo>
                    <a:lnTo>
                      <a:pt x="1" y="386"/>
                    </a:lnTo>
                    <a:lnTo>
                      <a:pt x="0" y="373"/>
                    </a:lnTo>
                    <a:lnTo>
                      <a:pt x="583" y="0"/>
                    </a:lnTo>
                    <a:lnTo>
                      <a:pt x="584" y="13"/>
                    </a:lnTo>
                    <a:lnTo>
                      <a:pt x="609" y="142"/>
                    </a:lnTo>
                    <a:lnTo>
                      <a:pt x="656" y="298"/>
                    </a:lnTo>
                    <a:lnTo>
                      <a:pt x="705" y="413"/>
                    </a:lnTo>
                    <a:lnTo>
                      <a:pt x="773" y="534"/>
                    </a:lnTo>
                    <a:lnTo>
                      <a:pt x="859" y="652"/>
                    </a:lnTo>
                    <a:lnTo>
                      <a:pt x="913" y="708"/>
                    </a:lnTo>
                    <a:close/>
                  </a:path>
                </a:pathLst>
              </a:custGeom>
              <a:solidFill>
                <a:srgbClr val="E8C0A8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47" name="Freeform 44"/>
              <p:cNvSpPr>
                <a:spLocks/>
              </p:cNvSpPr>
              <p:nvPr/>
            </p:nvSpPr>
            <p:spPr bwMode="auto">
              <a:xfrm>
                <a:off x="3188007" y="4591972"/>
                <a:ext cx="278576" cy="427517"/>
              </a:xfrm>
              <a:custGeom>
                <a:avLst/>
                <a:gdLst>
                  <a:gd name="T0" fmla="*/ 607 w 607"/>
                  <a:gd name="T1" fmla="*/ 99 h 930"/>
                  <a:gd name="T2" fmla="*/ 276 w 607"/>
                  <a:gd name="T3" fmla="*/ 901 h 930"/>
                  <a:gd name="T4" fmla="*/ 237 w 607"/>
                  <a:gd name="T5" fmla="*/ 917 h 930"/>
                  <a:gd name="T6" fmla="*/ 164 w 607"/>
                  <a:gd name="T7" fmla="*/ 930 h 930"/>
                  <a:gd name="T8" fmla="*/ 95 w 607"/>
                  <a:gd name="T9" fmla="*/ 920 h 930"/>
                  <a:gd name="T10" fmla="*/ 30 w 607"/>
                  <a:gd name="T11" fmla="*/ 883 h 930"/>
                  <a:gd name="T12" fmla="*/ 0 w 607"/>
                  <a:gd name="T13" fmla="*/ 851 h 930"/>
                  <a:gd name="T14" fmla="*/ 122 w 607"/>
                  <a:gd name="T15" fmla="*/ 0 h 930"/>
                  <a:gd name="T16" fmla="*/ 607 w 607"/>
                  <a:gd name="T17" fmla="*/ 99 h 9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7" h="930">
                    <a:moveTo>
                      <a:pt x="607" y="99"/>
                    </a:moveTo>
                    <a:lnTo>
                      <a:pt x="276" y="901"/>
                    </a:lnTo>
                    <a:lnTo>
                      <a:pt x="237" y="917"/>
                    </a:lnTo>
                    <a:lnTo>
                      <a:pt x="164" y="930"/>
                    </a:lnTo>
                    <a:lnTo>
                      <a:pt x="95" y="920"/>
                    </a:lnTo>
                    <a:lnTo>
                      <a:pt x="30" y="883"/>
                    </a:lnTo>
                    <a:lnTo>
                      <a:pt x="0" y="851"/>
                    </a:lnTo>
                    <a:lnTo>
                      <a:pt x="122" y="0"/>
                    </a:lnTo>
                    <a:lnTo>
                      <a:pt x="607" y="99"/>
                    </a:lnTo>
                    <a:close/>
                  </a:path>
                </a:pathLst>
              </a:custGeom>
              <a:solidFill>
                <a:srgbClr val="F3D1BB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48" name="Freeform 45"/>
              <p:cNvSpPr>
                <a:spLocks/>
              </p:cNvSpPr>
              <p:nvPr/>
            </p:nvSpPr>
            <p:spPr bwMode="auto">
              <a:xfrm>
                <a:off x="2983902" y="4460958"/>
                <a:ext cx="270301" cy="513021"/>
              </a:xfrm>
              <a:custGeom>
                <a:avLst/>
                <a:gdLst>
                  <a:gd name="T0" fmla="*/ 249 w 588"/>
                  <a:gd name="T1" fmla="*/ 1070 h 1116"/>
                  <a:gd name="T2" fmla="*/ 416 w 588"/>
                  <a:gd name="T3" fmla="*/ 648 h 1116"/>
                  <a:gd name="T4" fmla="*/ 588 w 588"/>
                  <a:gd name="T5" fmla="*/ 234 h 1116"/>
                  <a:gd name="T6" fmla="*/ 288 w 588"/>
                  <a:gd name="T7" fmla="*/ 0 h 1116"/>
                  <a:gd name="T8" fmla="*/ 0 w 588"/>
                  <a:gd name="T9" fmla="*/ 986 h 1116"/>
                  <a:gd name="T10" fmla="*/ 13 w 588"/>
                  <a:gd name="T11" fmla="*/ 1012 h 1116"/>
                  <a:gd name="T12" fmla="*/ 39 w 588"/>
                  <a:gd name="T13" fmla="*/ 1054 h 1116"/>
                  <a:gd name="T14" fmla="*/ 68 w 588"/>
                  <a:gd name="T15" fmla="*/ 1085 h 1116"/>
                  <a:gd name="T16" fmla="*/ 98 w 588"/>
                  <a:gd name="T17" fmla="*/ 1106 h 1116"/>
                  <a:gd name="T18" fmla="*/ 128 w 588"/>
                  <a:gd name="T19" fmla="*/ 1116 h 1116"/>
                  <a:gd name="T20" fmla="*/ 162 w 588"/>
                  <a:gd name="T21" fmla="*/ 1116 h 1116"/>
                  <a:gd name="T22" fmla="*/ 196 w 588"/>
                  <a:gd name="T23" fmla="*/ 1106 h 1116"/>
                  <a:gd name="T24" fmla="*/ 231 w 588"/>
                  <a:gd name="T25" fmla="*/ 1084 h 1116"/>
                  <a:gd name="T26" fmla="*/ 249 w 588"/>
                  <a:gd name="T27" fmla="*/ 1070 h 1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8" h="1116">
                    <a:moveTo>
                      <a:pt x="249" y="1070"/>
                    </a:moveTo>
                    <a:lnTo>
                      <a:pt x="416" y="648"/>
                    </a:lnTo>
                    <a:lnTo>
                      <a:pt x="588" y="234"/>
                    </a:lnTo>
                    <a:lnTo>
                      <a:pt x="288" y="0"/>
                    </a:lnTo>
                    <a:lnTo>
                      <a:pt x="0" y="986"/>
                    </a:lnTo>
                    <a:lnTo>
                      <a:pt x="13" y="1012"/>
                    </a:lnTo>
                    <a:lnTo>
                      <a:pt x="39" y="1054"/>
                    </a:lnTo>
                    <a:lnTo>
                      <a:pt x="68" y="1085"/>
                    </a:lnTo>
                    <a:lnTo>
                      <a:pt x="98" y="1106"/>
                    </a:lnTo>
                    <a:lnTo>
                      <a:pt x="128" y="1116"/>
                    </a:lnTo>
                    <a:lnTo>
                      <a:pt x="162" y="1116"/>
                    </a:lnTo>
                    <a:lnTo>
                      <a:pt x="196" y="1106"/>
                    </a:lnTo>
                    <a:lnTo>
                      <a:pt x="231" y="1084"/>
                    </a:lnTo>
                    <a:lnTo>
                      <a:pt x="249" y="1070"/>
                    </a:lnTo>
                    <a:close/>
                  </a:path>
                </a:pathLst>
              </a:custGeom>
              <a:solidFill>
                <a:srgbClr val="F3D1BB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49" name="Freeform 46"/>
              <p:cNvSpPr>
                <a:spLocks/>
              </p:cNvSpPr>
              <p:nvPr/>
            </p:nvSpPr>
            <p:spPr bwMode="auto">
              <a:xfrm>
                <a:off x="2785313" y="4882959"/>
                <a:ext cx="587492" cy="239961"/>
              </a:xfrm>
              <a:custGeom>
                <a:avLst/>
                <a:gdLst>
                  <a:gd name="T0" fmla="*/ 1273 w 1277"/>
                  <a:gd name="T1" fmla="*/ 467 h 522"/>
                  <a:gd name="T2" fmla="*/ 1169 w 1277"/>
                  <a:gd name="T3" fmla="*/ 484 h 522"/>
                  <a:gd name="T4" fmla="*/ 979 w 1277"/>
                  <a:gd name="T5" fmla="*/ 509 h 522"/>
                  <a:gd name="T6" fmla="*/ 809 w 1277"/>
                  <a:gd name="T7" fmla="*/ 520 h 522"/>
                  <a:gd name="T8" fmla="*/ 661 w 1277"/>
                  <a:gd name="T9" fmla="*/ 522 h 522"/>
                  <a:gd name="T10" fmla="*/ 530 w 1277"/>
                  <a:gd name="T11" fmla="*/ 513 h 522"/>
                  <a:gd name="T12" fmla="*/ 417 w 1277"/>
                  <a:gd name="T13" fmla="*/ 497 h 522"/>
                  <a:gd name="T14" fmla="*/ 321 w 1277"/>
                  <a:gd name="T15" fmla="*/ 476 h 522"/>
                  <a:gd name="T16" fmla="*/ 240 w 1277"/>
                  <a:gd name="T17" fmla="*/ 450 h 522"/>
                  <a:gd name="T18" fmla="*/ 174 w 1277"/>
                  <a:gd name="T19" fmla="*/ 419 h 522"/>
                  <a:gd name="T20" fmla="*/ 119 w 1277"/>
                  <a:gd name="T21" fmla="*/ 388 h 522"/>
                  <a:gd name="T22" fmla="*/ 59 w 1277"/>
                  <a:gd name="T23" fmla="*/ 339 h 522"/>
                  <a:gd name="T24" fmla="*/ 14 w 1277"/>
                  <a:gd name="T25" fmla="*/ 280 h 522"/>
                  <a:gd name="T26" fmla="*/ 0 w 1277"/>
                  <a:gd name="T27" fmla="*/ 239 h 522"/>
                  <a:gd name="T28" fmla="*/ 3 w 1277"/>
                  <a:gd name="T29" fmla="*/ 229 h 522"/>
                  <a:gd name="T30" fmla="*/ 75 w 1277"/>
                  <a:gd name="T31" fmla="*/ 222 h 522"/>
                  <a:gd name="T32" fmla="*/ 175 w 1277"/>
                  <a:gd name="T33" fmla="*/ 198 h 522"/>
                  <a:gd name="T34" fmla="*/ 236 w 1277"/>
                  <a:gd name="T35" fmla="*/ 175 h 522"/>
                  <a:gd name="T36" fmla="*/ 292 w 1277"/>
                  <a:gd name="T37" fmla="*/ 147 h 522"/>
                  <a:gd name="T38" fmla="*/ 342 w 1277"/>
                  <a:gd name="T39" fmla="*/ 113 h 522"/>
                  <a:gd name="T40" fmla="*/ 389 w 1277"/>
                  <a:gd name="T41" fmla="*/ 72 h 522"/>
                  <a:gd name="T42" fmla="*/ 429 w 1277"/>
                  <a:gd name="T43" fmla="*/ 26 h 522"/>
                  <a:gd name="T44" fmla="*/ 446 w 1277"/>
                  <a:gd name="T45" fmla="*/ 0 h 522"/>
                  <a:gd name="T46" fmla="*/ 453 w 1277"/>
                  <a:gd name="T47" fmla="*/ 18 h 522"/>
                  <a:gd name="T48" fmla="*/ 479 w 1277"/>
                  <a:gd name="T49" fmla="*/ 44 h 522"/>
                  <a:gd name="T50" fmla="*/ 538 w 1277"/>
                  <a:gd name="T51" fmla="*/ 70 h 522"/>
                  <a:gd name="T52" fmla="*/ 672 w 1277"/>
                  <a:gd name="T53" fmla="*/ 84 h 522"/>
                  <a:gd name="T54" fmla="*/ 701 w 1277"/>
                  <a:gd name="T55" fmla="*/ 81 h 522"/>
                  <a:gd name="T56" fmla="*/ 715 w 1277"/>
                  <a:gd name="T57" fmla="*/ 214 h 522"/>
                  <a:gd name="T58" fmla="*/ 717 w 1277"/>
                  <a:gd name="T59" fmla="*/ 214 h 522"/>
                  <a:gd name="T60" fmla="*/ 737 w 1277"/>
                  <a:gd name="T61" fmla="*/ 224 h 522"/>
                  <a:gd name="T62" fmla="*/ 774 w 1277"/>
                  <a:gd name="T63" fmla="*/ 232 h 522"/>
                  <a:gd name="T64" fmla="*/ 806 w 1277"/>
                  <a:gd name="T65" fmla="*/ 226 h 522"/>
                  <a:gd name="T66" fmla="*/ 833 w 1277"/>
                  <a:gd name="T67" fmla="*/ 215 h 522"/>
                  <a:gd name="T68" fmla="*/ 881 w 1277"/>
                  <a:gd name="T69" fmla="*/ 166 h 522"/>
                  <a:gd name="T70" fmla="*/ 890 w 1277"/>
                  <a:gd name="T71" fmla="*/ 150 h 522"/>
                  <a:gd name="T72" fmla="*/ 1189 w 1277"/>
                  <a:gd name="T73" fmla="*/ 156 h 522"/>
                  <a:gd name="T74" fmla="*/ 1209 w 1277"/>
                  <a:gd name="T75" fmla="*/ 176 h 522"/>
                  <a:gd name="T76" fmla="*/ 1239 w 1277"/>
                  <a:gd name="T77" fmla="*/ 221 h 522"/>
                  <a:gd name="T78" fmla="*/ 1260 w 1277"/>
                  <a:gd name="T79" fmla="*/ 271 h 522"/>
                  <a:gd name="T80" fmla="*/ 1271 w 1277"/>
                  <a:gd name="T81" fmla="*/ 323 h 522"/>
                  <a:gd name="T82" fmla="*/ 1277 w 1277"/>
                  <a:gd name="T83" fmla="*/ 440 h 522"/>
                  <a:gd name="T84" fmla="*/ 1273 w 1277"/>
                  <a:gd name="T85" fmla="*/ 467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277" h="522">
                    <a:moveTo>
                      <a:pt x="1273" y="467"/>
                    </a:moveTo>
                    <a:lnTo>
                      <a:pt x="1169" y="484"/>
                    </a:lnTo>
                    <a:lnTo>
                      <a:pt x="979" y="509"/>
                    </a:lnTo>
                    <a:lnTo>
                      <a:pt x="809" y="520"/>
                    </a:lnTo>
                    <a:lnTo>
                      <a:pt x="661" y="522"/>
                    </a:lnTo>
                    <a:lnTo>
                      <a:pt x="530" y="513"/>
                    </a:lnTo>
                    <a:lnTo>
                      <a:pt x="417" y="497"/>
                    </a:lnTo>
                    <a:lnTo>
                      <a:pt x="321" y="476"/>
                    </a:lnTo>
                    <a:lnTo>
                      <a:pt x="240" y="450"/>
                    </a:lnTo>
                    <a:lnTo>
                      <a:pt x="174" y="419"/>
                    </a:lnTo>
                    <a:lnTo>
                      <a:pt x="119" y="388"/>
                    </a:lnTo>
                    <a:lnTo>
                      <a:pt x="59" y="339"/>
                    </a:lnTo>
                    <a:lnTo>
                      <a:pt x="14" y="280"/>
                    </a:lnTo>
                    <a:lnTo>
                      <a:pt x="0" y="239"/>
                    </a:lnTo>
                    <a:lnTo>
                      <a:pt x="3" y="229"/>
                    </a:lnTo>
                    <a:lnTo>
                      <a:pt x="75" y="222"/>
                    </a:lnTo>
                    <a:lnTo>
                      <a:pt x="175" y="198"/>
                    </a:lnTo>
                    <a:lnTo>
                      <a:pt x="236" y="175"/>
                    </a:lnTo>
                    <a:lnTo>
                      <a:pt x="292" y="147"/>
                    </a:lnTo>
                    <a:lnTo>
                      <a:pt x="342" y="113"/>
                    </a:lnTo>
                    <a:lnTo>
                      <a:pt x="389" y="72"/>
                    </a:lnTo>
                    <a:lnTo>
                      <a:pt x="429" y="26"/>
                    </a:lnTo>
                    <a:lnTo>
                      <a:pt x="446" y="0"/>
                    </a:lnTo>
                    <a:lnTo>
                      <a:pt x="453" y="18"/>
                    </a:lnTo>
                    <a:lnTo>
                      <a:pt x="479" y="44"/>
                    </a:lnTo>
                    <a:lnTo>
                      <a:pt x="538" y="70"/>
                    </a:lnTo>
                    <a:lnTo>
                      <a:pt x="672" y="84"/>
                    </a:lnTo>
                    <a:lnTo>
                      <a:pt x="701" y="81"/>
                    </a:lnTo>
                    <a:lnTo>
                      <a:pt x="715" y="214"/>
                    </a:lnTo>
                    <a:lnTo>
                      <a:pt x="717" y="214"/>
                    </a:lnTo>
                    <a:lnTo>
                      <a:pt x="737" y="224"/>
                    </a:lnTo>
                    <a:lnTo>
                      <a:pt x="774" y="232"/>
                    </a:lnTo>
                    <a:lnTo>
                      <a:pt x="806" y="226"/>
                    </a:lnTo>
                    <a:lnTo>
                      <a:pt x="833" y="215"/>
                    </a:lnTo>
                    <a:lnTo>
                      <a:pt x="881" y="166"/>
                    </a:lnTo>
                    <a:lnTo>
                      <a:pt x="890" y="150"/>
                    </a:lnTo>
                    <a:lnTo>
                      <a:pt x="1189" y="156"/>
                    </a:lnTo>
                    <a:lnTo>
                      <a:pt x="1209" y="176"/>
                    </a:lnTo>
                    <a:lnTo>
                      <a:pt x="1239" y="221"/>
                    </a:lnTo>
                    <a:lnTo>
                      <a:pt x="1260" y="271"/>
                    </a:lnTo>
                    <a:lnTo>
                      <a:pt x="1271" y="323"/>
                    </a:lnTo>
                    <a:lnTo>
                      <a:pt x="1277" y="440"/>
                    </a:lnTo>
                    <a:lnTo>
                      <a:pt x="1273" y="46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50" name="Freeform 47"/>
              <p:cNvSpPr>
                <a:spLocks/>
              </p:cNvSpPr>
              <p:nvPr/>
            </p:nvSpPr>
            <p:spPr bwMode="auto">
              <a:xfrm>
                <a:off x="3098367" y="3516283"/>
                <a:ext cx="457857" cy="1081205"/>
              </a:xfrm>
              <a:custGeom>
                <a:avLst/>
                <a:gdLst>
                  <a:gd name="T0" fmla="*/ 0 w 998"/>
                  <a:gd name="T1" fmla="*/ 2080 h 2352"/>
                  <a:gd name="T2" fmla="*/ 343 w 998"/>
                  <a:gd name="T3" fmla="*/ 2352 h 2352"/>
                  <a:gd name="T4" fmla="*/ 998 w 998"/>
                  <a:gd name="T5" fmla="*/ 23 h 2352"/>
                  <a:gd name="T6" fmla="*/ 982 w 998"/>
                  <a:gd name="T7" fmla="*/ 15 h 2352"/>
                  <a:gd name="T8" fmla="*/ 897 w 998"/>
                  <a:gd name="T9" fmla="*/ 0 h 2352"/>
                  <a:gd name="T10" fmla="*/ 854 w 998"/>
                  <a:gd name="T11" fmla="*/ 3 h 2352"/>
                  <a:gd name="T12" fmla="*/ 805 w 998"/>
                  <a:gd name="T13" fmla="*/ 15 h 2352"/>
                  <a:gd name="T14" fmla="*/ 751 w 998"/>
                  <a:gd name="T15" fmla="*/ 38 h 2352"/>
                  <a:gd name="T16" fmla="*/ 694 w 998"/>
                  <a:gd name="T17" fmla="*/ 75 h 2352"/>
                  <a:gd name="T18" fmla="*/ 635 w 998"/>
                  <a:gd name="T19" fmla="*/ 131 h 2352"/>
                  <a:gd name="T20" fmla="*/ 576 w 998"/>
                  <a:gd name="T21" fmla="*/ 206 h 2352"/>
                  <a:gd name="T22" fmla="*/ 517 w 998"/>
                  <a:gd name="T23" fmla="*/ 306 h 2352"/>
                  <a:gd name="T24" fmla="*/ 460 w 998"/>
                  <a:gd name="T25" fmla="*/ 429 h 2352"/>
                  <a:gd name="T26" fmla="*/ 405 w 998"/>
                  <a:gd name="T27" fmla="*/ 582 h 2352"/>
                  <a:gd name="T28" fmla="*/ 353 w 998"/>
                  <a:gd name="T29" fmla="*/ 766 h 2352"/>
                  <a:gd name="T30" fmla="*/ 306 w 998"/>
                  <a:gd name="T31" fmla="*/ 985 h 2352"/>
                  <a:gd name="T32" fmla="*/ 285 w 998"/>
                  <a:gd name="T33" fmla="*/ 1109 h 2352"/>
                  <a:gd name="T34" fmla="*/ 0 w 998"/>
                  <a:gd name="T35" fmla="*/ 2080 h 2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98" h="2352">
                    <a:moveTo>
                      <a:pt x="0" y="2080"/>
                    </a:moveTo>
                    <a:lnTo>
                      <a:pt x="343" y="2352"/>
                    </a:lnTo>
                    <a:lnTo>
                      <a:pt x="998" y="23"/>
                    </a:lnTo>
                    <a:lnTo>
                      <a:pt x="982" y="15"/>
                    </a:lnTo>
                    <a:lnTo>
                      <a:pt x="897" y="0"/>
                    </a:lnTo>
                    <a:lnTo>
                      <a:pt x="854" y="3"/>
                    </a:lnTo>
                    <a:lnTo>
                      <a:pt x="805" y="15"/>
                    </a:lnTo>
                    <a:lnTo>
                      <a:pt x="751" y="38"/>
                    </a:lnTo>
                    <a:lnTo>
                      <a:pt x="694" y="75"/>
                    </a:lnTo>
                    <a:lnTo>
                      <a:pt x="635" y="131"/>
                    </a:lnTo>
                    <a:lnTo>
                      <a:pt x="576" y="206"/>
                    </a:lnTo>
                    <a:lnTo>
                      <a:pt x="517" y="306"/>
                    </a:lnTo>
                    <a:lnTo>
                      <a:pt x="460" y="429"/>
                    </a:lnTo>
                    <a:lnTo>
                      <a:pt x="405" y="582"/>
                    </a:lnTo>
                    <a:lnTo>
                      <a:pt x="353" y="766"/>
                    </a:lnTo>
                    <a:lnTo>
                      <a:pt x="306" y="985"/>
                    </a:lnTo>
                    <a:lnTo>
                      <a:pt x="285" y="1109"/>
                    </a:lnTo>
                    <a:lnTo>
                      <a:pt x="0" y="208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51" name="Freeform 48"/>
              <p:cNvSpPr>
                <a:spLocks/>
              </p:cNvSpPr>
              <p:nvPr/>
            </p:nvSpPr>
            <p:spPr bwMode="auto">
              <a:xfrm>
                <a:off x="3229380" y="3028086"/>
                <a:ext cx="1784540" cy="1653527"/>
              </a:xfrm>
              <a:custGeom>
                <a:avLst/>
                <a:gdLst>
                  <a:gd name="T0" fmla="*/ 3869 w 3882"/>
                  <a:gd name="T1" fmla="*/ 368 h 3597"/>
                  <a:gd name="T2" fmla="*/ 3882 w 3882"/>
                  <a:gd name="T3" fmla="*/ 542 h 3597"/>
                  <a:gd name="T4" fmla="*/ 3846 w 3882"/>
                  <a:gd name="T5" fmla="*/ 704 h 3597"/>
                  <a:gd name="T6" fmla="*/ 3741 w 3882"/>
                  <a:gd name="T7" fmla="*/ 884 h 3597"/>
                  <a:gd name="T8" fmla="*/ 3538 w 3882"/>
                  <a:gd name="T9" fmla="*/ 1059 h 3597"/>
                  <a:gd name="T10" fmla="*/ 3207 w 3882"/>
                  <a:gd name="T11" fmla="*/ 1211 h 3597"/>
                  <a:gd name="T12" fmla="*/ 2716 w 3882"/>
                  <a:gd name="T13" fmla="*/ 1316 h 3597"/>
                  <a:gd name="T14" fmla="*/ 2224 w 3882"/>
                  <a:gd name="T15" fmla="*/ 1350 h 3597"/>
                  <a:gd name="T16" fmla="*/ 1456 w 3882"/>
                  <a:gd name="T17" fmla="*/ 1303 h 3597"/>
                  <a:gd name="T18" fmla="*/ 1355 w 3882"/>
                  <a:gd name="T19" fmla="*/ 1327 h 3597"/>
                  <a:gd name="T20" fmla="*/ 1256 w 3882"/>
                  <a:gd name="T21" fmla="*/ 1398 h 3597"/>
                  <a:gd name="T22" fmla="*/ 1135 w 3882"/>
                  <a:gd name="T23" fmla="*/ 1540 h 3597"/>
                  <a:gd name="T24" fmla="*/ 1003 w 3882"/>
                  <a:gd name="T25" fmla="*/ 1779 h 3597"/>
                  <a:gd name="T26" fmla="*/ 864 w 3882"/>
                  <a:gd name="T27" fmla="*/ 2141 h 3597"/>
                  <a:gd name="T28" fmla="*/ 729 w 3882"/>
                  <a:gd name="T29" fmla="*/ 2648 h 3597"/>
                  <a:gd name="T30" fmla="*/ 634 w 3882"/>
                  <a:gd name="T31" fmla="*/ 3142 h 3597"/>
                  <a:gd name="T32" fmla="*/ 0 w 3882"/>
                  <a:gd name="T33" fmla="*/ 3434 h 3597"/>
                  <a:gd name="T34" fmla="*/ 346 w 3882"/>
                  <a:gd name="T35" fmla="*/ 1388 h 3597"/>
                  <a:gd name="T36" fmla="*/ 442 w 3882"/>
                  <a:gd name="T37" fmla="*/ 1129 h 3597"/>
                  <a:gd name="T38" fmla="*/ 597 w 3882"/>
                  <a:gd name="T39" fmla="*/ 904 h 3597"/>
                  <a:gd name="T40" fmla="*/ 801 w 3882"/>
                  <a:gd name="T41" fmla="*/ 724 h 3597"/>
                  <a:gd name="T42" fmla="*/ 984 w 3882"/>
                  <a:gd name="T43" fmla="*/ 625 h 3597"/>
                  <a:gd name="T44" fmla="*/ 1233 w 3882"/>
                  <a:gd name="T45" fmla="*/ 540 h 3597"/>
                  <a:gd name="T46" fmla="*/ 1458 w 3882"/>
                  <a:gd name="T47" fmla="*/ 495 h 3597"/>
                  <a:gd name="T48" fmla="*/ 1705 w 3882"/>
                  <a:gd name="T49" fmla="*/ 483 h 3597"/>
                  <a:gd name="T50" fmla="*/ 1904 w 3882"/>
                  <a:gd name="T51" fmla="*/ 501 h 3597"/>
                  <a:gd name="T52" fmla="*/ 2134 w 3882"/>
                  <a:gd name="T53" fmla="*/ 519 h 3597"/>
                  <a:gd name="T54" fmla="*/ 2370 w 3882"/>
                  <a:gd name="T55" fmla="*/ 492 h 3597"/>
                  <a:gd name="T56" fmla="*/ 2536 w 3882"/>
                  <a:gd name="T57" fmla="*/ 421 h 3597"/>
                  <a:gd name="T58" fmla="*/ 2644 w 3882"/>
                  <a:gd name="T59" fmla="*/ 325 h 3597"/>
                  <a:gd name="T60" fmla="*/ 2707 w 3882"/>
                  <a:gd name="T61" fmla="*/ 218 h 3597"/>
                  <a:gd name="T62" fmla="*/ 2748 w 3882"/>
                  <a:gd name="T63" fmla="*/ 18 h 3597"/>
                  <a:gd name="T64" fmla="*/ 3866 w 3882"/>
                  <a:gd name="T65" fmla="*/ 361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882" h="3597">
                    <a:moveTo>
                      <a:pt x="3866" y="361"/>
                    </a:moveTo>
                    <a:lnTo>
                      <a:pt x="3869" y="368"/>
                    </a:lnTo>
                    <a:lnTo>
                      <a:pt x="3882" y="446"/>
                    </a:lnTo>
                    <a:lnTo>
                      <a:pt x="3882" y="542"/>
                    </a:lnTo>
                    <a:lnTo>
                      <a:pt x="3871" y="620"/>
                    </a:lnTo>
                    <a:lnTo>
                      <a:pt x="3846" y="704"/>
                    </a:lnTo>
                    <a:lnTo>
                      <a:pt x="3804" y="793"/>
                    </a:lnTo>
                    <a:lnTo>
                      <a:pt x="3741" y="884"/>
                    </a:lnTo>
                    <a:lnTo>
                      <a:pt x="3655" y="973"/>
                    </a:lnTo>
                    <a:lnTo>
                      <a:pt x="3538" y="1059"/>
                    </a:lnTo>
                    <a:lnTo>
                      <a:pt x="3390" y="1139"/>
                    </a:lnTo>
                    <a:lnTo>
                      <a:pt x="3207" y="1211"/>
                    </a:lnTo>
                    <a:lnTo>
                      <a:pt x="2982" y="1270"/>
                    </a:lnTo>
                    <a:lnTo>
                      <a:pt x="2716" y="1316"/>
                    </a:lnTo>
                    <a:lnTo>
                      <a:pt x="2402" y="1343"/>
                    </a:lnTo>
                    <a:lnTo>
                      <a:pt x="2224" y="1350"/>
                    </a:lnTo>
                    <a:lnTo>
                      <a:pt x="1460" y="1303"/>
                    </a:lnTo>
                    <a:lnTo>
                      <a:pt x="1456" y="1303"/>
                    </a:lnTo>
                    <a:lnTo>
                      <a:pt x="1413" y="1306"/>
                    </a:lnTo>
                    <a:lnTo>
                      <a:pt x="1355" y="1327"/>
                    </a:lnTo>
                    <a:lnTo>
                      <a:pt x="1309" y="1356"/>
                    </a:lnTo>
                    <a:lnTo>
                      <a:pt x="1256" y="1398"/>
                    </a:lnTo>
                    <a:lnTo>
                      <a:pt x="1198" y="1458"/>
                    </a:lnTo>
                    <a:lnTo>
                      <a:pt x="1135" y="1540"/>
                    </a:lnTo>
                    <a:lnTo>
                      <a:pt x="1070" y="1647"/>
                    </a:lnTo>
                    <a:lnTo>
                      <a:pt x="1003" y="1779"/>
                    </a:lnTo>
                    <a:lnTo>
                      <a:pt x="933" y="1944"/>
                    </a:lnTo>
                    <a:lnTo>
                      <a:pt x="864" y="2141"/>
                    </a:lnTo>
                    <a:lnTo>
                      <a:pt x="795" y="2374"/>
                    </a:lnTo>
                    <a:lnTo>
                      <a:pt x="729" y="2648"/>
                    </a:lnTo>
                    <a:lnTo>
                      <a:pt x="664" y="2965"/>
                    </a:lnTo>
                    <a:lnTo>
                      <a:pt x="634" y="3142"/>
                    </a:lnTo>
                    <a:lnTo>
                      <a:pt x="543" y="3597"/>
                    </a:lnTo>
                    <a:lnTo>
                      <a:pt x="0" y="3434"/>
                    </a:lnTo>
                    <a:lnTo>
                      <a:pt x="333" y="1457"/>
                    </a:lnTo>
                    <a:lnTo>
                      <a:pt x="346" y="1388"/>
                    </a:lnTo>
                    <a:lnTo>
                      <a:pt x="386" y="1255"/>
                    </a:lnTo>
                    <a:lnTo>
                      <a:pt x="442" y="1129"/>
                    </a:lnTo>
                    <a:lnTo>
                      <a:pt x="512" y="1012"/>
                    </a:lnTo>
                    <a:lnTo>
                      <a:pt x="597" y="904"/>
                    </a:lnTo>
                    <a:lnTo>
                      <a:pt x="693" y="809"/>
                    </a:lnTo>
                    <a:lnTo>
                      <a:pt x="801" y="724"/>
                    </a:lnTo>
                    <a:lnTo>
                      <a:pt x="921" y="653"/>
                    </a:lnTo>
                    <a:lnTo>
                      <a:pt x="984" y="625"/>
                    </a:lnTo>
                    <a:lnTo>
                      <a:pt x="1077" y="587"/>
                    </a:lnTo>
                    <a:lnTo>
                      <a:pt x="1233" y="540"/>
                    </a:lnTo>
                    <a:lnTo>
                      <a:pt x="1342" y="514"/>
                    </a:lnTo>
                    <a:lnTo>
                      <a:pt x="1458" y="495"/>
                    </a:lnTo>
                    <a:lnTo>
                      <a:pt x="1579" y="485"/>
                    </a:lnTo>
                    <a:lnTo>
                      <a:pt x="1705" y="483"/>
                    </a:lnTo>
                    <a:lnTo>
                      <a:pt x="1836" y="492"/>
                    </a:lnTo>
                    <a:lnTo>
                      <a:pt x="1904" y="501"/>
                    </a:lnTo>
                    <a:lnTo>
                      <a:pt x="1987" y="512"/>
                    </a:lnTo>
                    <a:lnTo>
                      <a:pt x="2134" y="519"/>
                    </a:lnTo>
                    <a:lnTo>
                      <a:pt x="2261" y="512"/>
                    </a:lnTo>
                    <a:lnTo>
                      <a:pt x="2370" y="492"/>
                    </a:lnTo>
                    <a:lnTo>
                      <a:pt x="2461" y="462"/>
                    </a:lnTo>
                    <a:lnTo>
                      <a:pt x="2536" y="421"/>
                    </a:lnTo>
                    <a:lnTo>
                      <a:pt x="2596" y="375"/>
                    </a:lnTo>
                    <a:lnTo>
                      <a:pt x="2644" y="325"/>
                    </a:lnTo>
                    <a:lnTo>
                      <a:pt x="2681" y="272"/>
                    </a:lnTo>
                    <a:lnTo>
                      <a:pt x="2707" y="218"/>
                    </a:lnTo>
                    <a:lnTo>
                      <a:pt x="2733" y="141"/>
                    </a:lnTo>
                    <a:lnTo>
                      <a:pt x="2748" y="18"/>
                    </a:lnTo>
                    <a:lnTo>
                      <a:pt x="2745" y="0"/>
                    </a:lnTo>
                    <a:lnTo>
                      <a:pt x="3866" y="361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52" name="Freeform 49"/>
              <p:cNvSpPr>
                <a:spLocks/>
              </p:cNvSpPr>
              <p:nvPr/>
            </p:nvSpPr>
            <p:spPr bwMode="auto">
              <a:xfrm>
                <a:off x="3279027" y="2502652"/>
                <a:ext cx="1049487" cy="681270"/>
              </a:xfrm>
              <a:custGeom>
                <a:avLst/>
                <a:gdLst>
                  <a:gd name="T0" fmla="*/ 100 w 2283"/>
                  <a:gd name="T1" fmla="*/ 622 h 1483"/>
                  <a:gd name="T2" fmla="*/ 1797 w 2283"/>
                  <a:gd name="T3" fmla="*/ 1047 h 1483"/>
                  <a:gd name="T4" fmla="*/ 1761 w 2283"/>
                  <a:gd name="T5" fmla="*/ 0 h 1483"/>
                  <a:gd name="T6" fmla="*/ 2283 w 2283"/>
                  <a:gd name="T7" fmla="*/ 0 h 1483"/>
                  <a:gd name="T8" fmla="*/ 2283 w 2283"/>
                  <a:gd name="T9" fmla="*/ 1483 h 1483"/>
                  <a:gd name="T10" fmla="*/ 605 w 2283"/>
                  <a:gd name="T11" fmla="*/ 1028 h 1483"/>
                  <a:gd name="T12" fmla="*/ 0 w 2283"/>
                  <a:gd name="T13" fmla="*/ 879 h 1483"/>
                  <a:gd name="T14" fmla="*/ 2 w 2283"/>
                  <a:gd name="T15" fmla="*/ 699 h 1483"/>
                  <a:gd name="T16" fmla="*/ 3 w 2283"/>
                  <a:gd name="T17" fmla="*/ 681 h 1483"/>
                  <a:gd name="T18" fmla="*/ 19 w 2283"/>
                  <a:gd name="T19" fmla="*/ 649 h 1483"/>
                  <a:gd name="T20" fmla="*/ 47 w 2283"/>
                  <a:gd name="T21" fmla="*/ 627 h 1483"/>
                  <a:gd name="T22" fmla="*/ 81 w 2283"/>
                  <a:gd name="T23" fmla="*/ 619 h 1483"/>
                  <a:gd name="T24" fmla="*/ 100 w 2283"/>
                  <a:gd name="T25" fmla="*/ 622 h 1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83" h="1483">
                    <a:moveTo>
                      <a:pt x="100" y="622"/>
                    </a:moveTo>
                    <a:lnTo>
                      <a:pt x="1797" y="1047"/>
                    </a:lnTo>
                    <a:lnTo>
                      <a:pt x="1761" y="0"/>
                    </a:lnTo>
                    <a:lnTo>
                      <a:pt x="2283" y="0"/>
                    </a:lnTo>
                    <a:lnTo>
                      <a:pt x="2283" y="1483"/>
                    </a:lnTo>
                    <a:lnTo>
                      <a:pt x="605" y="1028"/>
                    </a:lnTo>
                    <a:lnTo>
                      <a:pt x="0" y="879"/>
                    </a:lnTo>
                    <a:lnTo>
                      <a:pt x="2" y="699"/>
                    </a:lnTo>
                    <a:lnTo>
                      <a:pt x="3" y="681"/>
                    </a:lnTo>
                    <a:lnTo>
                      <a:pt x="19" y="649"/>
                    </a:lnTo>
                    <a:lnTo>
                      <a:pt x="47" y="627"/>
                    </a:lnTo>
                    <a:lnTo>
                      <a:pt x="81" y="619"/>
                    </a:lnTo>
                    <a:lnTo>
                      <a:pt x="100" y="622"/>
                    </a:lnTo>
                    <a:close/>
                  </a:path>
                </a:pathLst>
              </a:custGeom>
              <a:solidFill>
                <a:srgbClr val="D6DDD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53" name="Freeform 50"/>
              <p:cNvSpPr>
                <a:spLocks/>
              </p:cNvSpPr>
              <p:nvPr/>
            </p:nvSpPr>
            <p:spPr bwMode="auto">
              <a:xfrm>
                <a:off x="3296956" y="1101499"/>
                <a:ext cx="950192" cy="1016389"/>
              </a:xfrm>
              <a:custGeom>
                <a:avLst/>
                <a:gdLst>
                  <a:gd name="T0" fmla="*/ 2018 w 2066"/>
                  <a:gd name="T1" fmla="*/ 1119 h 2211"/>
                  <a:gd name="T2" fmla="*/ 1971 w 2066"/>
                  <a:gd name="T3" fmla="*/ 1476 h 2211"/>
                  <a:gd name="T4" fmla="*/ 1893 w 2066"/>
                  <a:gd name="T5" fmla="*/ 1709 h 2211"/>
                  <a:gd name="T6" fmla="*/ 1792 w 2066"/>
                  <a:gd name="T7" fmla="*/ 1891 h 2211"/>
                  <a:gd name="T8" fmla="*/ 1648 w 2066"/>
                  <a:gd name="T9" fmla="*/ 2045 h 2211"/>
                  <a:gd name="T10" fmla="*/ 1451 w 2066"/>
                  <a:gd name="T11" fmla="*/ 2154 h 2211"/>
                  <a:gd name="T12" fmla="*/ 1334 w 2066"/>
                  <a:gd name="T13" fmla="*/ 2186 h 2211"/>
                  <a:gd name="T14" fmla="*/ 1126 w 2066"/>
                  <a:gd name="T15" fmla="*/ 2211 h 2211"/>
                  <a:gd name="T16" fmla="*/ 959 w 2066"/>
                  <a:gd name="T17" fmla="*/ 2193 h 2211"/>
                  <a:gd name="T18" fmla="*/ 828 w 2066"/>
                  <a:gd name="T19" fmla="*/ 2147 h 2211"/>
                  <a:gd name="T20" fmla="*/ 708 w 2066"/>
                  <a:gd name="T21" fmla="*/ 2068 h 2211"/>
                  <a:gd name="T22" fmla="*/ 594 w 2066"/>
                  <a:gd name="T23" fmla="*/ 1920 h 2211"/>
                  <a:gd name="T24" fmla="*/ 643 w 2066"/>
                  <a:gd name="T25" fmla="*/ 1868 h 2211"/>
                  <a:gd name="T26" fmla="*/ 770 w 2066"/>
                  <a:gd name="T27" fmla="*/ 1745 h 2211"/>
                  <a:gd name="T28" fmla="*/ 802 w 2066"/>
                  <a:gd name="T29" fmla="*/ 1666 h 2211"/>
                  <a:gd name="T30" fmla="*/ 783 w 2066"/>
                  <a:gd name="T31" fmla="*/ 1620 h 2211"/>
                  <a:gd name="T32" fmla="*/ 731 w 2066"/>
                  <a:gd name="T33" fmla="*/ 1666 h 2211"/>
                  <a:gd name="T34" fmla="*/ 576 w 2066"/>
                  <a:gd name="T35" fmla="*/ 1778 h 2211"/>
                  <a:gd name="T36" fmla="*/ 476 w 2066"/>
                  <a:gd name="T37" fmla="*/ 1802 h 2211"/>
                  <a:gd name="T38" fmla="*/ 417 w 2066"/>
                  <a:gd name="T39" fmla="*/ 1780 h 2211"/>
                  <a:gd name="T40" fmla="*/ 409 w 2066"/>
                  <a:gd name="T41" fmla="*/ 1737 h 2211"/>
                  <a:gd name="T42" fmla="*/ 360 w 2066"/>
                  <a:gd name="T43" fmla="*/ 1617 h 2211"/>
                  <a:gd name="T44" fmla="*/ 282 w 2066"/>
                  <a:gd name="T45" fmla="*/ 1529 h 2211"/>
                  <a:gd name="T46" fmla="*/ 233 w 2066"/>
                  <a:gd name="T47" fmla="*/ 1499 h 2211"/>
                  <a:gd name="T48" fmla="*/ 75 w 2066"/>
                  <a:gd name="T49" fmla="*/ 1459 h 2211"/>
                  <a:gd name="T50" fmla="*/ 0 w 2066"/>
                  <a:gd name="T51" fmla="*/ 1374 h 2211"/>
                  <a:gd name="T52" fmla="*/ 13 w 2066"/>
                  <a:gd name="T53" fmla="*/ 1287 h 2211"/>
                  <a:gd name="T54" fmla="*/ 44 w 2066"/>
                  <a:gd name="T55" fmla="*/ 1236 h 2211"/>
                  <a:gd name="T56" fmla="*/ 134 w 2066"/>
                  <a:gd name="T57" fmla="*/ 1207 h 2211"/>
                  <a:gd name="T58" fmla="*/ 233 w 2066"/>
                  <a:gd name="T59" fmla="*/ 1149 h 2211"/>
                  <a:gd name="T60" fmla="*/ 312 w 2066"/>
                  <a:gd name="T61" fmla="*/ 1070 h 2211"/>
                  <a:gd name="T62" fmla="*/ 412 w 2066"/>
                  <a:gd name="T63" fmla="*/ 870 h 2211"/>
                  <a:gd name="T64" fmla="*/ 469 w 2066"/>
                  <a:gd name="T65" fmla="*/ 539 h 2211"/>
                  <a:gd name="T66" fmla="*/ 479 w 2066"/>
                  <a:gd name="T67" fmla="*/ 210 h 2211"/>
                  <a:gd name="T68" fmla="*/ 576 w 2066"/>
                  <a:gd name="T69" fmla="*/ 118 h 2211"/>
                  <a:gd name="T70" fmla="*/ 642 w 2066"/>
                  <a:gd name="T71" fmla="*/ 30 h 2211"/>
                  <a:gd name="T72" fmla="*/ 661 w 2066"/>
                  <a:gd name="T73" fmla="*/ 4 h 2211"/>
                  <a:gd name="T74" fmla="*/ 727 w 2066"/>
                  <a:gd name="T75" fmla="*/ 14 h 2211"/>
                  <a:gd name="T76" fmla="*/ 891 w 2066"/>
                  <a:gd name="T77" fmla="*/ 30 h 2211"/>
                  <a:gd name="T78" fmla="*/ 1045 w 2066"/>
                  <a:gd name="T79" fmla="*/ 39 h 2211"/>
                  <a:gd name="T80" fmla="*/ 1355 w 2066"/>
                  <a:gd name="T81" fmla="*/ 62 h 2211"/>
                  <a:gd name="T82" fmla="*/ 1630 w 2066"/>
                  <a:gd name="T83" fmla="*/ 63 h 2211"/>
                  <a:gd name="T84" fmla="*/ 1818 w 2066"/>
                  <a:gd name="T85" fmla="*/ 99 h 2211"/>
                  <a:gd name="T86" fmla="*/ 1870 w 2066"/>
                  <a:gd name="T87" fmla="*/ 145 h 2211"/>
                  <a:gd name="T88" fmla="*/ 1896 w 2066"/>
                  <a:gd name="T89" fmla="*/ 289 h 2211"/>
                  <a:gd name="T90" fmla="*/ 1945 w 2066"/>
                  <a:gd name="T91" fmla="*/ 347 h 2211"/>
                  <a:gd name="T92" fmla="*/ 1980 w 2066"/>
                  <a:gd name="T93" fmla="*/ 369 h 2211"/>
                  <a:gd name="T94" fmla="*/ 2030 w 2066"/>
                  <a:gd name="T95" fmla="*/ 441 h 2211"/>
                  <a:gd name="T96" fmla="*/ 2062 w 2066"/>
                  <a:gd name="T97" fmla="*/ 575 h 2211"/>
                  <a:gd name="T98" fmla="*/ 2051 w 2066"/>
                  <a:gd name="T99" fmla="*/ 890 h 2211"/>
                  <a:gd name="T100" fmla="*/ 2018 w 2066"/>
                  <a:gd name="T101" fmla="*/ 1090 h 2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66" h="2211">
                    <a:moveTo>
                      <a:pt x="2018" y="1090"/>
                    </a:moveTo>
                    <a:lnTo>
                      <a:pt x="2018" y="1119"/>
                    </a:lnTo>
                    <a:lnTo>
                      <a:pt x="2003" y="1306"/>
                    </a:lnTo>
                    <a:lnTo>
                      <a:pt x="1971" y="1476"/>
                    </a:lnTo>
                    <a:lnTo>
                      <a:pt x="1931" y="1616"/>
                    </a:lnTo>
                    <a:lnTo>
                      <a:pt x="1893" y="1709"/>
                    </a:lnTo>
                    <a:lnTo>
                      <a:pt x="1848" y="1802"/>
                    </a:lnTo>
                    <a:lnTo>
                      <a:pt x="1792" y="1891"/>
                    </a:lnTo>
                    <a:lnTo>
                      <a:pt x="1726" y="1973"/>
                    </a:lnTo>
                    <a:lnTo>
                      <a:pt x="1648" y="2045"/>
                    </a:lnTo>
                    <a:lnTo>
                      <a:pt x="1556" y="2107"/>
                    </a:lnTo>
                    <a:lnTo>
                      <a:pt x="1451" y="2154"/>
                    </a:lnTo>
                    <a:lnTo>
                      <a:pt x="1394" y="2172"/>
                    </a:lnTo>
                    <a:lnTo>
                      <a:pt x="1334" y="2186"/>
                    </a:lnTo>
                    <a:lnTo>
                      <a:pt x="1225" y="2203"/>
                    </a:lnTo>
                    <a:lnTo>
                      <a:pt x="1126" y="2211"/>
                    </a:lnTo>
                    <a:lnTo>
                      <a:pt x="1038" y="2206"/>
                    </a:lnTo>
                    <a:lnTo>
                      <a:pt x="959" y="2193"/>
                    </a:lnTo>
                    <a:lnTo>
                      <a:pt x="890" y="2173"/>
                    </a:lnTo>
                    <a:lnTo>
                      <a:pt x="828" y="2147"/>
                    </a:lnTo>
                    <a:lnTo>
                      <a:pt x="774" y="2117"/>
                    </a:lnTo>
                    <a:lnTo>
                      <a:pt x="708" y="2068"/>
                    </a:lnTo>
                    <a:lnTo>
                      <a:pt x="646" y="2000"/>
                    </a:lnTo>
                    <a:lnTo>
                      <a:pt x="594" y="1920"/>
                    </a:lnTo>
                    <a:lnTo>
                      <a:pt x="590" y="1905"/>
                    </a:lnTo>
                    <a:lnTo>
                      <a:pt x="643" y="1868"/>
                    </a:lnTo>
                    <a:lnTo>
                      <a:pt x="723" y="1800"/>
                    </a:lnTo>
                    <a:lnTo>
                      <a:pt x="770" y="1745"/>
                    </a:lnTo>
                    <a:lnTo>
                      <a:pt x="795" y="1701"/>
                    </a:lnTo>
                    <a:lnTo>
                      <a:pt x="802" y="1666"/>
                    </a:lnTo>
                    <a:lnTo>
                      <a:pt x="797" y="1642"/>
                    </a:lnTo>
                    <a:lnTo>
                      <a:pt x="783" y="1620"/>
                    </a:lnTo>
                    <a:lnTo>
                      <a:pt x="780" y="1619"/>
                    </a:lnTo>
                    <a:lnTo>
                      <a:pt x="731" y="1666"/>
                    </a:lnTo>
                    <a:lnTo>
                      <a:pt x="646" y="1737"/>
                    </a:lnTo>
                    <a:lnTo>
                      <a:pt x="576" y="1778"/>
                    </a:lnTo>
                    <a:lnTo>
                      <a:pt x="520" y="1797"/>
                    </a:lnTo>
                    <a:lnTo>
                      <a:pt x="476" y="1802"/>
                    </a:lnTo>
                    <a:lnTo>
                      <a:pt x="445" y="1794"/>
                    </a:lnTo>
                    <a:lnTo>
                      <a:pt x="417" y="1780"/>
                    </a:lnTo>
                    <a:lnTo>
                      <a:pt x="414" y="1776"/>
                    </a:lnTo>
                    <a:lnTo>
                      <a:pt x="409" y="1737"/>
                    </a:lnTo>
                    <a:lnTo>
                      <a:pt x="387" y="1670"/>
                    </a:lnTo>
                    <a:lnTo>
                      <a:pt x="360" y="1617"/>
                    </a:lnTo>
                    <a:lnTo>
                      <a:pt x="329" y="1575"/>
                    </a:lnTo>
                    <a:lnTo>
                      <a:pt x="282" y="1529"/>
                    </a:lnTo>
                    <a:lnTo>
                      <a:pt x="239" y="1502"/>
                    </a:lnTo>
                    <a:lnTo>
                      <a:pt x="233" y="1499"/>
                    </a:lnTo>
                    <a:lnTo>
                      <a:pt x="167" y="1490"/>
                    </a:lnTo>
                    <a:lnTo>
                      <a:pt x="75" y="1459"/>
                    </a:lnTo>
                    <a:lnTo>
                      <a:pt x="21" y="1418"/>
                    </a:lnTo>
                    <a:lnTo>
                      <a:pt x="0" y="1374"/>
                    </a:lnTo>
                    <a:lnTo>
                      <a:pt x="0" y="1329"/>
                    </a:lnTo>
                    <a:lnTo>
                      <a:pt x="13" y="1287"/>
                    </a:lnTo>
                    <a:lnTo>
                      <a:pt x="39" y="1243"/>
                    </a:lnTo>
                    <a:lnTo>
                      <a:pt x="44" y="1236"/>
                    </a:lnTo>
                    <a:lnTo>
                      <a:pt x="76" y="1227"/>
                    </a:lnTo>
                    <a:lnTo>
                      <a:pt x="134" y="1207"/>
                    </a:lnTo>
                    <a:lnTo>
                      <a:pt x="186" y="1181"/>
                    </a:lnTo>
                    <a:lnTo>
                      <a:pt x="233" y="1149"/>
                    </a:lnTo>
                    <a:lnTo>
                      <a:pt x="275" y="1113"/>
                    </a:lnTo>
                    <a:lnTo>
                      <a:pt x="312" y="1070"/>
                    </a:lnTo>
                    <a:lnTo>
                      <a:pt x="361" y="994"/>
                    </a:lnTo>
                    <a:lnTo>
                      <a:pt x="412" y="870"/>
                    </a:lnTo>
                    <a:lnTo>
                      <a:pt x="448" y="719"/>
                    </a:lnTo>
                    <a:lnTo>
                      <a:pt x="469" y="539"/>
                    </a:lnTo>
                    <a:lnTo>
                      <a:pt x="479" y="328"/>
                    </a:lnTo>
                    <a:lnTo>
                      <a:pt x="479" y="210"/>
                    </a:lnTo>
                    <a:lnTo>
                      <a:pt x="497" y="196"/>
                    </a:lnTo>
                    <a:lnTo>
                      <a:pt x="576" y="118"/>
                    </a:lnTo>
                    <a:lnTo>
                      <a:pt x="626" y="58"/>
                    </a:lnTo>
                    <a:lnTo>
                      <a:pt x="642" y="30"/>
                    </a:lnTo>
                    <a:lnTo>
                      <a:pt x="649" y="17"/>
                    </a:lnTo>
                    <a:lnTo>
                      <a:pt x="661" y="4"/>
                    </a:lnTo>
                    <a:lnTo>
                      <a:pt x="679" y="0"/>
                    </a:lnTo>
                    <a:lnTo>
                      <a:pt x="727" y="14"/>
                    </a:lnTo>
                    <a:lnTo>
                      <a:pt x="818" y="30"/>
                    </a:lnTo>
                    <a:lnTo>
                      <a:pt x="891" y="30"/>
                    </a:lnTo>
                    <a:lnTo>
                      <a:pt x="960" y="30"/>
                    </a:lnTo>
                    <a:lnTo>
                      <a:pt x="1045" y="39"/>
                    </a:lnTo>
                    <a:lnTo>
                      <a:pt x="1147" y="52"/>
                    </a:lnTo>
                    <a:lnTo>
                      <a:pt x="1355" y="62"/>
                    </a:lnTo>
                    <a:lnTo>
                      <a:pt x="1536" y="62"/>
                    </a:lnTo>
                    <a:lnTo>
                      <a:pt x="1630" y="63"/>
                    </a:lnTo>
                    <a:lnTo>
                      <a:pt x="1759" y="79"/>
                    </a:lnTo>
                    <a:lnTo>
                      <a:pt x="1818" y="99"/>
                    </a:lnTo>
                    <a:lnTo>
                      <a:pt x="1846" y="117"/>
                    </a:lnTo>
                    <a:lnTo>
                      <a:pt x="1870" y="145"/>
                    </a:lnTo>
                    <a:lnTo>
                      <a:pt x="1883" y="216"/>
                    </a:lnTo>
                    <a:lnTo>
                      <a:pt x="1896" y="289"/>
                    </a:lnTo>
                    <a:lnTo>
                      <a:pt x="1920" y="325"/>
                    </a:lnTo>
                    <a:lnTo>
                      <a:pt x="1945" y="347"/>
                    </a:lnTo>
                    <a:lnTo>
                      <a:pt x="1962" y="357"/>
                    </a:lnTo>
                    <a:lnTo>
                      <a:pt x="1980" y="369"/>
                    </a:lnTo>
                    <a:lnTo>
                      <a:pt x="2008" y="400"/>
                    </a:lnTo>
                    <a:lnTo>
                      <a:pt x="2030" y="441"/>
                    </a:lnTo>
                    <a:lnTo>
                      <a:pt x="2047" y="491"/>
                    </a:lnTo>
                    <a:lnTo>
                      <a:pt x="2062" y="575"/>
                    </a:lnTo>
                    <a:lnTo>
                      <a:pt x="2066" y="700"/>
                    </a:lnTo>
                    <a:lnTo>
                      <a:pt x="2051" y="890"/>
                    </a:lnTo>
                    <a:lnTo>
                      <a:pt x="2023" y="1071"/>
                    </a:lnTo>
                    <a:lnTo>
                      <a:pt x="2018" y="1090"/>
                    </a:lnTo>
                    <a:close/>
                  </a:path>
                </a:pathLst>
              </a:custGeom>
              <a:solidFill>
                <a:srgbClr val="F3D1BB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54" name="Freeform 51"/>
              <p:cNvSpPr>
                <a:spLocks/>
              </p:cNvSpPr>
              <p:nvPr/>
            </p:nvSpPr>
            <p:spPr bwMode="auto">
              <a:xfrm>
                <a:off x="3989258" y="2098580"/>
                <a:ext cx="1238421" cy="1209461"/>
              </a:xfrm>
              <a:custGeom>
                <a:avLst/>
                <a:gdLst>
                  <a:gd name="T0" fmla="*/ 2694 w 2694"/>
                  <a:gd name="T1" fmla="*/ 2251 h 2632"/>
                  <a:gd name="T2" fmla="*/ 2692 w 2694"/>
                  <a:gd name="T3" fmla="*/ 2269 h 2632"/>
                  <a:gd name="T4" fmla="*/ 2640 w 2694"/>
                  <a:gd name="T5" fmla="*/ 2382 h 2632"/>
                  <a:gd name="T6" fmla="*/ 2584 w 2694"/>
                  <a:gd name="T7" fmla="*/ 2448 h 2632"/>
                  <a:gd name="T8" fmla="*/ 2532 w 2694"/>
                  <a:gd name="T9" fmla="*/ 2492 h 2632"/>
                  <a:gd name="T10" fmla="*/ 2466 w 2694"/>
                  <a:gd name="T11" fmla="*/ 2534 h 2632"/>
                  <a:gd name="T12" fmla="*/ 2384 w 2694"/>
                  <a:gd name="T13" fmla="*/ 2572 h 2632"/>
                  <a:gd name="T14" fmla="*/ 2285 w 2694"/>
                  <a:gd name="T15" fmla="*/ 2602 h 2632"/>
                  <a:gd name="T16" fmla="*/ 2167 w 2694"/>
                  <a:gd name="T17" fmla="*/ 2622 h 2632"/>
                  <a:gd name="T18" fmla="*/ 2029 w 2694"/>
                  <a:gd name="T19" fmla="*/ 2632 h 2632"/>
                  <a:gd name="T20" fmla="*/ 1867 w 2694"/>
                  <a:gd name="T21" fmla="*/ 2626 h 2632"/>
                  <a:gd name="T22" fmla="*/ 1682 w 2694"/>
                  <a:gd name="T23" fmla="*/ 2606 h 2632"/>
                  <a:gd name="T24" fmla="*/ 1471 w 2694"/>
                  <a:gd name="T25" fmla="*/ 2567 h 2632"/>
                  <a:gd name="T26" fmla="*/ 1355 w 2694"/>
                  <a:gd name="T27" fmla="*/ 2539 h 2632"/>
                  <a:gd name="T28" fmla="*/ 1205 w 2694"/>
                  <a:gd name="T29" fmla="*/ 2410 h 2632"/>
                  <a:gd name="T30" fmla="*/ 928 w 2694"/>
                  <a:gd name="T31" fmla="*/ 2150 h 2632"/>
                  <a:gd name="T32" fmla="*/ 743 w 2694"/>
                  <a:gd name="T33" fmla="*/ 1954 h 2632"/>
                  <a:gd name="T34" fmla="*/ 629 w 2694"/>
                  <a:gd name="T35" fmla="*/ 1821 h 2632"/>
                  <a:gd name="T36" fmla="*/ 522 w 2694"/>
                  <a:gd name="T37" fmla="*/ 1689 h 2632"/>
                  <a:gd name="T38" fmla="*/ 426 w 2694"/>
                  <a:gd name="T39" fmla="*/ 1555 h 2632"/>
                  <a:gd name="T40" fmla="*/ 338 w 2694"/>
                  <a:gd name="T41" fmla="*/ 1421 h 2632"/>
                  <a:gd name="T42" fmla="*/ 260 w 2694"/>
                  <a:gd name="T43" fmla="*/ 1287 h 2632"/>
                  <a:gd name="T44" fmla="*/ 191 w 2694"/>
                  <a:gd name="T45" fmla="*/ 1150 h 2632"/>
                  <a:gd name="T46" fmla="*/ 132 w 2694"/>
                  <a:gd name="T47" fmla="*/ 1015 h 2632"/>
                  <a:gd name="T48" fmla="*/ 85 w 2694"/>
                  <a:gd name="T49" fmla="*/ 877 h 2632"/>
                  <a:gd name="T50" fmla="*/ 46 w 2694"/>
                  <a:gd name="T51" fmla="*/ 738 h 2632"/>
                  <a:gd name="T52" fmla="*/ 20 w 2694"/>
                  <a:gd name="T53" fmla="*/ 599 h 2632"/>
                  <a:gd name="T54" fmla="*/ 3 w 2694"/>
                  <a:gd name="T55" fmla="*/ 459 h 2632"/>
                  <a:gd name="T56" fmla="*/ 0 w 2694"/>
                  <a:gd name="T57" fmla="*/ 389 h 2632"/>
                  <a:gd name="T58" fmla="*/ 19 w 2694"/>
                  <a:gd name="T59" fmla="*/ 386 h 2632"/>
                  <a:gd name="T60" fmla="*/ 139 w 2694"/>
                  <a:gd name="T61" fmla="*/ 357 h 2632"/>
                  <a:gd name="T62" fmla="*/ 246 w 2694"/>
                  <a:gd name="T63" fmla="*/ 324 h 2632"/>
                  <a:gd name="T64" fmla="*/ 357 w 2694"/>
                  <a:gd name="T65" fmla="*/ 279 h 2632"/>
                  <a:gd name="T66" fmla="*/ 459 w 2694"/>
                  <a:gd name="T67" fmla="*/ 219 h 2632"/>
                  <a:gd name="T68" fmla="*/ 520 w 2694"/>
                  <a:gd name="T69" fmla="*/ 164 h 2632"/>
                  <a:gd name="T70" fmla="*/ 550 w 2694"/>
                  <a:gd name="T71" fmla="*/ 124 h 2632"/>
                  <a:gd name="T72" fmla="*/ 569 w 2694"/>
                  <a:gd name="T73" fmla="*/ 79 h 2632"/>
                  <a:gd name="T74" fmla="*/ 576 w 2694"/>
                  <a:gd name="T75" fmla="*/ 30 h 2632"/>
                  <a:gd name="T76" fmla="*/ 573 w 2694"/>
                  <a:gd name="T77" fmla="*/ 4 h 2632"/>
                  <a:gd name="T78" fmla="*/ 594 w 2694"/>
                  <a:gd name="T79" fmla="*/ 0 h 2632"/>
                  <a:gd name="T80" fmla="*/ 751 w 2694"/>
                  <a:gd name="T81" fmla="*/ 17 h 2632"/>
                  <a:gd name="T82" fmla="*/ 868 w 2694"/>
                  <a:gd name="T83" fmla="*/ 52 h 2632"/>
                  <a:gd name="T84" fmla="*/ 959 w 2694"/>
                  <a:gd name="T85" fmla="*/ 89 h 2632"/>
                  <a:gd name="T86" fmla="*/ 1061 w 2694"/>
                  <a:gd name="T87" fmla="*/ 141 h 2632"/>
                  <a:gd name="T88" fmla="*/ 1170 w 2694"/>
                  <a:gd name="T89" fmla="*/ 209 h 2632"/>
                  <a:gd name="T90" fmla="*/ 1290 w 2694"/>
                  <a:gd name="T91" fmla="*/ 296 h 2632"/>
                  <a:gd name="T92" fmla="*/ 1417 w 2694"/>
                  <a:gd name="T93" fmla="*/ 406 h 2632"/>
                  <a:gd name="T94" fmla="*/ 1550 w 2694"/>
                  <a:gd name="T95" fmla="*/ 538 h 2632"/>
                  <a:gd name="T96" fmla="*/ 1690 w 2694"/>
                  <a:gd name="T97" fmla="*/ 697 h 2632"/>
                  <a:gd name="T98" fmla="*/ 1836 w 2694"/>
                  <a:gd name="T99" fmla="*/ 882 h 2632"/>
                  <a:gd name="T100" fmla="*/ 1987 w 2694"/>
                  <a:gd name="T101" fmla="*/ 1100 h 2632"/>
                  <a:gd name="T102" fmla="*/ 2063 w 2694"/>
                  <a:gd name="T103" fmla="*/ 1222 h 2632"/>
                  <a:gd name="T104" fmla="*/ 2063 w 2694"/>
                  <a:gd name="T105" fmla="*/ 1235 h 2632"/>
                  <a:gd name="T106" fmla="*/ 2075 w 2694"/>
                  <a:gd name="T107" fmla="*/ 1339 h 2632"/>
                  <a:gd name="T108" fmla="*/ 2103 w 2694"/>
                  <a:gd name="T109" fmla="*/ 1446 h 2632"/>
                  <a:gd name="T110" fmla="*/ 2158 w 2694"/>
                  <a:gd name="T111" fmla="*/ 1582 h 2632"/>
                  <a:gd name="T112" fmla="*/ 2249 w 2694"/>
                  <a:gd name="T113" fmla="*/ 1745 h 2632"/>
                  <a:gd name="T114" fmla="*/ 2348 w 2694"/>
                  <a:gd name="T115" fmla="*/ 1883 h 2632"/>
                  <a:gd name="T116" fmla="*/ 2429 w 2694"/>
                  <a:gd name="T117" fmla="*/ 1983 h 2632"/>
                  <a:gd name="T118" fmla="*/ 2524 w 2694"/>
                  <a:gd name="T119" fmla="*/ 2086 h 2632"/>
                  <a:gd name="T120" fmla="*/ 2633 w 2694"/>
                  <a:gd name="T121" fmla="*/ 2194 h 2632"/>
                  <a:gd name="T122" fmla="*/ 2694 w 2694"/>
                  <a:gd name="T123" fmla="*/ 2251 h 2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694" h="2632">
                    <a:moveTo>
                      <a:pt x="2694" y="2251"/>
                    </a:moveTo>
                    <a:lnTo>
                      <a:pt x="2692" y="2269"/>
                    </a:lnTo>
                    <a:lnTo>
                      <a:pt x="2640" y="2382"/>
                    </a:lnTo>
                    <a:lnTo>
                      <a:pt x="2584" y="2448"/>
                    </a:lnTo>
                    <a:lnTo>
                      <a:pt x="2532" y="2492"/>
                    </a:lnTo>
                    <a:lnTo>
                      <a:pt x="2466" y="2534"/>
                    </a:lnTo>
                    <a:lnTo>
                      <a:pt x="2384" y="2572"/>
                    </a:lnTo>
                    <a:lnTo>
                      <a:pt x="2285" y="2602"/>
                    </a:lnTo>
                    <a:lnTo>
                      <a:pt x="2167" y="2622"/>
                    </a:lnTo>
                    <a:lnTo>
                      <a:pt x="2029" y="2632"/>
                    </a:lnTo>
                    <a:lnTo>
                      <a:pt x="1867" y="2626"/>
                    </a:lnTo>
                    <a:lnTo>
                      <a:pt x="1682" y="2606"/>
                    </a:lnTo>
                    <a:lnTo>
                      <a:pt x="1471" y="2567"/>
                    </a:lnTo>
                    <a:lnTo>
                      <a:pt x="1355" y="2539"/>
                    </a:lnTo>
                    <a:lnTo>
                      <a:pt x="1205" y="2410"/>
                    </a:lnTo>
                    <a:lnTo>
                      <a:pt x="928" y="2150"/>
                    </a:lnTo>
                    <a:lnTo>
                      <a:pt x="743" y="1954"/>
                    </a:lnTo>
                    <a:lnTo>
                      <a:pt x="629" y="1821"/>
                    </a:lnTo>
                    <a:lnTo>
                      <a:pt x="522" y="1689"/>
                    </a:lnTo>
                    <a:lnTo>
                      <a:pt x="426" y="1555"/>
                    </a:lnTo>
                    <a:lnTo>
                      <a:pt x="338" y="1421"/>
                    </a:lnTo>
                    <a:lnTo>
                      <a:pt x="260" y="1287"/>
                    </a:lnTo>
                    <a:lnTo>
                      <a:pt x="191" y="1150"/>
                    </a:lnTo>
                    <a:lnTo>
                      <a:pt x="132" y="1015"/>
                    </a:lnTo>
                    <a:lnTo>
                      <a:pt x="85" y="877"/>
                    </a:lnTo>
                    <a:lnTo>
                      <a:pt x="46" y="738"/>
                    </a:lnTo>
                    <a:lnTo>
                      <a:pt x="20" y="599"/>
                    </a:lnTo>
                    <a:lnTo>
                      <a:pt x="3" y="459"/>
                    </a:lnTo>
                    <a:lnTo>
                      <a:pt x="0" y="389"/>
                    </a:lnTo>
                    <a:lnTo>
                      <a:pt x="19" y="386"/>
                    </a:lnTo>
                    <a:lnTo>
                      <a:pt x="139" y="357"/>
                    </a:lnTo>
                    <a:lnTo>
                      <a:pt x="246" y="324"/>
                    </a:lnTo>
                    <a:lnTo>
                      <a:pt x="357" y="279"/>
                    </a:lnTo>
                    <a:lnTo>
                      <a:pt x="459" y="219"/>
                    </a:lnTo>
                    <a:lnTo>
                      <a:pt x="520" y="164"/>
                    </a:lnTo>
                    <a:lnTo>
                      <a:pt x="550" y="124"/>
                    </a:lnTo>
                    <a:lnTo>
                      <a:pt x="569" y="79"/>
                    </a:lnTo>
                    <a:lnTo>
                      <a:pt x="576" y="30"/>
                    </a:lnTo>
                    <a:lnTo>
                      <a:pt x="573" y="4"/>
                    </a:lnTo>
                    <a:lnTo>
                      <a:pt x="594" y="0"/>
                    </a:lnTo>
                    <a:lnTo>
                      <a:pt x="751" y="17"/>
                    </a:lnTo>
                    <a:lnTo>
                      <a:pt x="868" y="52"/>
                    </a:lnTo>
                    <a:lnTo>
                      <a:pt x="959" y="89"/>
                    </a:lnTo>
                    <a:lnTo>
                      <a:pt x="1061" y="141"/>
                    </a:lnTo>
                    <a:lnTo>
                      <a:pt x="1170" y="209"/>
                    </a:lnTo>
                    <a:lnTo>
                      <a:pt x="1290" y="296"/>
                    </a:lnTo>
                    <a:lnTo>
                      <a:pt x="1417" y="406"/>
                    </a:lnTo>
                    <a:lnTo>
                      <a:pt x="1550" y="538"/>
                    </a:lnTo>
                    <a:lnTo>
                      <a:pt x="1690" y="697"/>
                    </a:lnTo>
                    <a:lnTo>
                      <a:pt x="1836" y="882"/>
                    </a:lnTo>
                    <a:lnTo>
                      <a:pt x="1987" y="1100"/>
                    </a:lnTo>
                    <a:lnTo>
                      <a:pt x="2063" y="1222"/>
                    </a:lnTo>
                    <a:lnTo>
                      <a:pt x="2063" y="1235"/>
                    </a:lnTo>
                    <a:lnTo>
                      <a:pt x="2075" y="1339"/>
                    </a:lnTo>
                    <a:lnTo>
                      <a:pt x="2103" y="1446"/>
                    </a:lnTo>
                    <a:lnTo>
                      <a:pt x="2158" y="1582"/>
                    </a:lnTo>
                    <a:lnTo>
                      <a:pt x="2249" y="1745"/>
                    </a:lnTo>
                    <a:lnTo>
                      <a:pt x="2348" y="1883"/>
                    </a:lnTo>
                    <a:lnTo>
                      <a:pt x="2429" y="1983"/>
                    </a:lnTo>
                    <a:lnTo>
                      <a:pt x="2524" y="2086"/>
                    </a:lnTo>
                    <a:lnTo>
                      <a:pt x="2633" y="2194"/>
                    </a:lnTo>
                    <a:lnTo>
                      <a:pt x="2694" y="2251"/>
                    </a:lnTo>
                    <a:close/>
                  </a:path>
                </a:pathLst>
              </a:custGeom>
              <a:solidFill>
                <a:srgbClr val="34506B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55" name="Freeform 52"/>
              <p:cNvSpPr>
                <a:spLocks/>
              </p:cNvSpPr>
              <p:nvPr/>
            </p:nvSpPr>
            <p:spPr bwMode="auto">
              <a:xfrm>
                <a:off x="3000451" y="2840530"/>
                <a:ext cx="581975" cy="317190"/>
              </a:xfrm>
              <a:custGeom>
                <a:avLst/>
                <a:gdLst>
                  <a:gd name="T0" fmla="*/ 1264 w 1264"/>
                  <a:gd name="T1" fmla="*/ 260 h 690"/>
                  <a:gd name="T2" fmla="*/ 1074 w 1264"/>
                  <a:gd name="T3" fmla="*/ 373 h 690"/>
                  <a:gd name="T4" fmla="*/ 1023 w 1264"/>
                  <a:gd name="T5" fmla="*/ 358 h 690"/>
                  <a:gd name="T6" fmla="*/ 927 w 1264"/>
                  <a:gd name="T7" fmla="*/ 336 h 690"/>
                  <a:gd name="T8" fmla="*/ 838 w 1264"/>
                  <a:gd name="T9" fmla="*/ 324 h 690"/>
                  <a:gd name="T10" fmla="*/ 757 w 1264"/>
                  <a:gd name="T11" fmla="*/ 320 h 690"/>
                  <a:gd name="T12" fmla="*/ 684 w 1264"/>
                  <a:gd name="T13" fmla="*/ 324 h 690"/>
                  <a:gd name="T14" fmla="*/ 616 w 1264"/>
                  <a:gd name="T15" fmla="*/ 336 h 690"/>
                  <a:gd name="T16" fmla="*/ 525 w 1264"/>
                  <a:gd name="T17" fmla="*/ 363 h 690"/>
                  <a:gd name="T18" fmla="*/ 429 w 1264"/>
                  <a:gd name="T19" fmla="*/ 415 h 690"/>
                  <a:gd name="T20" fmla="*/ 352 w 1264"/>
                  <a:gd name="T21" fmla="*/ 480 h 690"/>
                  <a:gd name="T22" fmla="*/ 295 w 1264"/>
                  <a:gd name="T23" fmla="*/ 549 h 690"/>
                  <a:gd name="T24" fmla="*/ 255 w 1264"/>
                  <a:gd name="T25" fmla="*/ 614 h 690"/>
                  <a:gd name="T26" fmla="*/ 242 w 1264"/>
                  <a:gd name="T27" fmla="*/ 643 h 690"/>
                  <a:gd name="T28" fmla="*/ 233 w 1264"/>
                  <a:gd name="T29" fmla="*/ 659 h 690"/>
                  <a:gd name="T30" fmla="*/ 206 w 1264"/>
                  <a:gd name="T31" fmla="*/ 682 h 690"/>
                  <a:gd name="T32" fmla="*/ 173 w 1264"/>
                  <a:gd name="T33" fmla="*/ 690 h 690"/>
                  <a:gd name="T34" fmla="*/ 138 w 1264"/>
                  <a:gd name="T35" fmla="*/ 684 h 690"/>
                  <a:gd name="T36" fmla="*/ 122 w 1264"/>
                  <a:gd name="T37" fmla="*/ 674 h 690"/>
                  <a:gd name="T38" fmla="*/ 96 w 1264"/>
                  <a:gd name="T39" fmla="*/ 656 h 690"/>
                  <a:gd name="T40" fmla="*/ 56 w 1264"/>
                  <a:gd name="T41" fmla="*/ 612 h 690"/>
                  <a:gd name="T42" fmla="*/ 26 w 1264"/>
                  <a:gd name="T43" fmla="*/ 562 h 690"/>
                  <a:gd name="T44" fmla="*/ 7 w 1264"/>
                  <a:gd name="T45" fmla="*/ 506 h 690"/>
                  <a:gd name="T46" fmla="*/ 0 w 1264"/>
                  <a:gd name="T47" fmla="*/ 443 h 690"/>
                  <a:gd name="T48" fmla="*/ 1 w 1264"/>
                  <a:gd name="T49" fmla="*/ 372 h 690"/>
                  <a:gd name="T50" fmla="*/ 14 w 1264"/>
                  <a:gd name="T51" fmla="*/ 297 h 690"/>
                  <a:gd name="T52" fmla="*/ 36 w 1264"/>
                  <a:gd name="T53" fmla="*/ 215 h 690"/>
                  <a:gd name="T54" fmla="*/ 52 w 1264"/>
                  <a:gd name="T55" fmla="*/ 172 h 690"/>
                  <a:gd name="T56" fmla="*/ 63 w 1264"/>
                  <a:gd name="T57" fmla="*/ 140 h 690"/>
                  <a:gd name="T58" fmla="*/ 101 w 1264"/>
                  <a:gd name="T59" fmla="*/ 84 h 690"/>
                  <a:gd name="T60" fmla="*/ 148 w 1264"/>
                  <a:gd name="T61" fmla="*/ 38 h 690"/>
                  <a:gd name="T62" fmla="*/ 207 w 1264"/>
                  <a:gd name="T63" fmla="*/ 11 h 690"/>
                  <a:gd name="T64" fmla="*/ 239 w 1264"/>
                  <a:gd name="T65" fmla="*/ 6 h 690"/>
                  <a:gd name="T66" fmla="*/ 348 w 1264"/>
                  <a:gd name="T67" fmla="*/ 0 h 690"/>
                  <a:gd name="T68" fmla="*/ 537 w 1264"/>
                  <a:gd name="T69" fmla="*/ 3 h 690"/>
                  <a:gd name="T70" fmla="*/ 668 w 1264"/>
                  <a:gd name="T71" fmla="*/ 16 h 690"/>
                  <a:gd name="T72" fmla="*/ 805 w 1264"/>
                  <a:gd name="T73" fmla="*/ 41 h 690"/>
                  <a:gd name="T74" fmla="*/ 940 w 1264"/>
                  <a:gd name="T75" fmla="*/ 80 h 690"/>
                  <a:gd name="T76" fmla="*/ 1074 w 1264"/>
                  <a:gd name="T77" fmla="*/ 136 h 690"/>
                  <a:gd name="T78" fmla="*/ 1203 w 1264"/>
                  <a:gd name="T79" fmla="*/ 212 h 690"/>
                  <a:gd name="T80" fmla="*/ 1264 w 1264"/>
                  <a:gd name="T81" fmla="*/ 260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64" h="690">
                    <a:moveTo>
                      <a:pt x="1264" y="260"/>
                    </a:moveTo>
                    <a:lnTo>
                      <a:pt x="1074" y="373"/>
                    </a:lnTo>
                    <a:lnTo>
                      <a:pt x="1023" y="358"/>
                    </a:lnTo>
                    <a:lnTo>
                      <a:pt x="927" y="336"/>
                    </a:lnTo>
                    <a:lnTo>
                      <a:pt x="838" y="324"/>
                    </a:lnTo>
                    <a:lnTo>
                      <a:pt x="757" y="320"/>
                    </a:lnTo>
                    <a:lnTo>
                      <a:pt x="684" y="324"/>
                    </a:lnTo>
                    <a:lnTo>
                      <a:pt x="616" y="336"/>
                    </a:lnTo>
                    <a:lnTo>
                      <a:pt x="525" y="363"/>
                    </a:lnTo>
                    <a:lnTo>
                      <a:pt x="429" y="415"/>
                    </a:lnTo>
                    <a:lnTo>
                      <a:pt x="352" y="480"/>
                    </a:lnTo>
                    <a:lnTo>
                      <a:pt x="295" y="549"/>
                    </a:lnTo>
                    <a:lnTo>
                      <a:pt x="255" y="614"/>
                    </a:lnTo>
                    <a:lnTo>
                      <a:pt x="242" y="643"/>
                    </a:lnTo>
                    <a:lnTo>
                      <a:pt x="233" y="659"/>
                    </a:lnTo>
                    <a:lnTo>
                      <a:pt x="206" y="682"/>
                    </a:lnTo>
                    <a:lnTo>
                      <a:pt x="173" y="690"/>
                    </a:lnTo>
                    <a:lnTo>
                      <a:pt x="138" y="684"/>
                    </a:lnTo>
                    <a:lnTo>
                      <a:pt x="122" y="674"/>
                    </a:lnTo>
                    <a:lnTo>
                      <a:pt x="96" y="656"/>
                    </a:lnTo>
                    <a:lnTo>
                      <a:pt x="56" y="612"/>
                    </a:lnTo>
                    <a:lnTo>
                      <a:pt x="26" y="562"/>
                    </a:lnTo>
                    <a:lnTo>
                      <a:pt x="7" y="506"/>
                    </a:lnTo>
                    <a:lnTo>
                      <a:pt x="0" y="443"/>
                    </a:lnTo>
                    <a:lnTo>
                      <a:pt x="1" y="372"/>
                    </a:lnTo>
                    <a:lnTo>
                      <a:pt x="14" y="297"/>
                    </a:lnTo>
                    <a:lnTo>
                      <a:pt x="36" y="215"/>
                    </a:lnTo>
                    <a:lnTo>
                      <a:pt x="52" y="172"/>
                    </a:lnTo>
                    <a:lnTo>
                      <a:pt x="63" y="140"/>
                    </a:lnTo>
                    <a:lnTo>
                      <a:pt x="101" y="84"/>
                    </a:lnTo>
                    <a:lnTo>
                      <a:pt x="148" y="38"/>
                    </a:lnTo>
                    <a:lnTo>
                      <a:pt x="207" y="11"/>
                    </a:lnTo>
                    <a:lnTo>
                      <a:pt x="239" y="6"/>
                    </a:lnTo>
                    <a:lnTo>
                      <a:pt x="348" y="0"/>
                    </a:lnTo>
                    <a:lnTo>
                      <a:pt x="537" y="3"/>
                    </a:lnTo>
                    <a:lnTo>
                      <a:pt x="668" y="16"/>
                    </a:lnTo>
                    <a:lnTo>
                      <a:pt x="805" y="41"/>
                    </a:lnTo>
                    <a:lnTo>
                      <a:pt x="940" y="80"/>
                    </a:lnTo>
                    <a:lnTo>
                      <a:pt x="1074" y="136"/>
                    </a:lnTo>
                    <a:lnTo>
                      <a:pt x="1203" y="212"/>
                    </a:lnTo>
                    <a:lnTo>
                      <a:pt x="1264" y="260"/>
                    </a:lnTo>
                    <a:close/>
                  </a:path>
                </a:pathLst>
              </a:custGeom>
              <a:solidFill>
                <a:srgbClr val="F3D1BB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57" name="Freeform 54"/>
              <p:cNvSpPr>
                <a:spLocks/>
              </p:cNvSpPr>
              <p:nvPr/>
            </p:nvSpPr>
            <p:spPr bwMode="auto">
              <a:xfrm>
                <a:off x="3560361" y="1542807"/>
                <a:ext cx="60680" cy="60680"/>
              </a:xfrm>
              <a:custGeom>
                <a:avLst/>
                <a:gdLst>
                  <a:gd name="T0" fmla="*/ 66 w 132"/>
                  <a:gd name="T1" fmla="*/ 0 h 132"/>
                  <a:gd name="T2" fmla="*/ 79 w 132"/>
                  <a:gd name="T3" fmla="*/ 0 h 132"/>
                  <a:gd name="T4" fmla="*/ 103 w 132"/>
                  <a:gd name="T5" fmla="*/ 10 h 132"/>
                  <a:gd name="T6" fmla="*/ 122 w 132"/>
                  <a:gd name="T7" fmla="*/ 29 h 132"/>
                  <a:gd name="T8" fmla="*/ 132 w 132"/>
                  <a:gd name="T9" fmla="*/ 52 h 132"/>
                  <a:gd name="T10" fmla="*/ 132 w 132"/>
                  <a:gd name="T11" fmla="*/ 66 h 132"/>
                  <a:gd name="T12" fmla="*/ 132 w 132"/>
                  <a:gd name="T13" fmla="*/ 79 h 132"/>
                  <a:gd name="T14" fmla="*/ 122 w 132"/>
                  <a:gd name="T15" fmla="*/ 104 h 132"/>
                  <a:gd name="T16" fmla="*/ 103 w 132"/>
                  <a:gd name="T17" fmla="*/ 122 h 132"/>
                  <a:gd name="T18" fmla="*/ 79 w 132"/>
                  <a:gd name="T19" fmla="*/ 132 h 132"/>
                  <a:gd name="T20" fmla="*/ 66 w 132"/>
                  <a:gd name="T21" fmla="*/ 132 h 132"/>
                  <a:gd name="T22" fmla="*/ 53 w 132"/>
                  <a:gd name="T23" fmla="*/ 132 h 132"/>
                  <a:gd name="T24" fmla="*/ 29 w 132"/>
                  <a:gd name="T25" fmla="*/ 122 h 132"/>
                  <a:gd name="T26" fmla="*/ 10 w 132"/>
                  <a:gd name="T27" fmla="*/ 104 h 132"/>
                  <a:gd name="T28" fmla="*/ 0 w 132"/>
                  <a:gd name="T29" fmla="*/ 79 h 132"/>
                  <a:gd name="T30" fmla="*/ 0 w 132"/>
                  <a:gd name="T31" fmla="*/ 66 h 132"/>
                  <a:gd name="T32" fmla="*/ 0 w 132"/>
                  <a:gd name="T33" fmla="*/ 52 h 132"/>
                  <a:gd name="T34" fmla="*/ 10 w 132"/>
                  <a:gd name="T35" fmla="*/ 29 h 132"/>
                  <a:gd name="T36" fmla="*/ 29 w 132"/>
                  <a:gd name="T37" fmla="*/ 10 h 132"/>
                  <a:gd name="T38" fmla="*/ 53 w 132"/>
                  <a:gd name="T39" fmla="*/ 0 h 132"/>
                  <a:gd name="T40" fmla="*/ 66 w 132"/>
                  <a:gd name="T4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2" h="132">
                    <a:moveTo>
                      <a:pt x="66" y="0"/>
                    </a:moveTo>
                    <a:lnTo>
                      <a:pt x="79" y="0"/>
                    </a:lnTo>
                    <a:lnTo>
                      <a:pt x="103" y="10"/>
                    </a:lnTo>
                    <a:lnTo>
                      <a:pt x="122" y="29"/>
                    </a:lnTo>
                    <a:lnTo>
                      <a:pt x="132" y="52"/>
                    </a:lnTo>
                    <a:lnTo>
                      <a:pt x="132" y="66"/>
                    </a:lnTo>
                    <a:lnTo>
                      <a:pt x="132" y="79"/>
                    </a:lnTo>
                    <a:lnTo>
                      <a:pt x="122" y="104"/>
                    </a:lnTo>
                    <a:lnTo>
                      <a:pt x="103" y="122"/>
                    </a:lnTo>
                    <a:lnTo>
                      <a:pt x="79" y="132"/>
                    </a:lnTo>
                    <a:lnTo>
                      <a:pt x="66" y="132"/>
                    </a:lnTo>
                    <a:lnTo>
                      <a:pt x="53" y="132"/>
                    </a:lnTo>
                    <a:lnTo>
                      <a:pt x="29" y="122"/>
                    </a:lnTo>
                    <a:lnTo>
                      <a:pt x="10" y="104"/>
                    </a:lnTo>
                    <a:lnTo>
                      <a:pt x="0" y="79"/>
                    </a:lnTo>
                    <a:lnTo>
                      <a:pt x="0" y="66"/>
                    </a:lnTo>
                    <a:lnTo>
                      <a:pt x="0" y="52"/>
                    </a:lnTo>
                    <a:lnTo>
                      <a:pt x="10" y="29"/>
                    </a:lnTo>
                    <a:lnTo>
                      <a:pt x="29" y="10"/>
                    </a:lnTo>
                    <a:lnTo>
                      <a:pt x="53" y="0"/>
                    </a:lnTo>
                    <a:lnTo>
                      <a:pt x="66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58" name="Freeform 55"/>
              <p:cNvSpPr>
                <a:spLocks/>
              </p:cNvSpPr>
              <p:nvPr/>
            </p:nvSpPr>
            <p:spPr bwMode="auto">
              <a:xfrm>
                <a:off x="3560361" y="1557977"/>
                <a:ext cx="30340" cy="30340"/>
              </a:xfrm>
              <a:custGeom>
                <a:avLst/>
                <a:gdLst>
                  <a:gd name="T0" fmla="*/ 66 w 66"/>
                  <a:gd name="T1" fmla="*/ 33 h 66"/>
                  <a:gd name="T2" fmla="*/ 65 w 66"/>
                  <a:gd name="T3" fmla="*/ 46 h 66"/>
                  <a:gd name="T4" fmla="*/ 46 w 66"/>
                  <a:gd name="T5" fmla="*/ 65 h 66"/>
                  <a:gd name="T6" fmla="*/ 33 w 66"/>
                  <a:gd name="T7" fmla="*/ 66 h 66"/>
                  <a:gd name="T8" fmla="*/ 20 w 66"/>
                  <a:gd name="T9" fmla="*/ 65 h 66"/>
                  <a:gd name="T10" fmla="*/ 1 w 66"/>
                  <a:gd name="T11" fmla="*/ 46 h 66"/>
                  <a:gd name="T12" fmla="*/ 0 w 66"/>
                  <a:gd name="T13" fmla="*/ 33 h 66"/>
                  <a:gd name="T14" fmla="*/ 1 w 66"/>
                  <a:gd name="T15" fmla="*/ 20 h 66"/>
                  <a:gd name="T16" fmla="*/ 20 w 66"/>
                  <a:gd name="T17" fmla="*/ 2 h 66"/>
                  <a:gd name="T18" fmla="*/ 33 w 66"/>
                  <a:gd name="T19" fmla="*/ 0 h 66"/>
                  <a:gd name="T20" fmla="*/ 46 w 66"/>
                  <a:gd name="T21" fmla="*/ 2 h 66"/>
                  <a:gd name="T22" fmla="*/ 65 w 66"/>
                  <a:gd name="T23" fmla="*/ 20 h 66"/>
                  <a:gd name="T24" fmla="*/ 66 w 66"/>
                  <a:gd name="T25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6" h="66">
                    <a:moveTo>
                      <a:pt x="66" y="33"/>
                    </a:moveTo>
                    <a:lnTo>
                      <a:pt x="65" y="46"/>
                    </a:lnTo>
                    <a:lnTo>
                      <a:pt x="46" y="65"/>
                    </a:lnTo>
                    <a:lnTo>
                      <a:pt x="33" y="66"/>
                    </a:lnTo>
                    <a:lnTo>
                      <a:pt x="20" y="65"/>
                    </a:lnTo>
                    <a:lnTo>
                      <a:pt x="1" y="46"/>
                    </a:lnTo>
                    <a:lnTo>
                      <a:pt x="0" y="33"/>
                    </a:lnTo>
                    <a:lnTo>
                      <a:pt x="1" y="20"/>
                    </a:lnTo>
                    <a:lnTo>
                      <a:pt x="20" y="2"/>
                    </a:lnTo>
                    <a:lnTo>
                      <a:pt x="33" y="0"/>
                    </a:lnTo>
                    <a:lnTo>
                      <a:pt x="46" y="2"/>
                    </a:lnTo>
                    <a:lnTo>
                      <a:pt x="65" y="20"/>
                    </a:lnTo>
                    <a:lnTo>
                      <a:pt x="66" y="3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59" name="Freeform 56"/>
              <p:cNvSpPr>
                <a:spLocks/>
              </p:cNvSpPr>
              <p:nvPr/>
            </p:nvSpPr>
            <p:spPr bwMode="auto">
              <a:xfrm>
                <a:off x="3542433" y="1399382"/>
                <a:ext cx="242720" cy="86883"/>
              </a:xfrm>
              <a:custGeom>
                <a:avLst/>
                <a:gdLst>
                  <a:gd name="T0" fmla="*/ 523 w 528"/>
                  <a:gd name="T1" fmla="*/ 180 h 189"/>
                  <a:gd name="T2" fmla="*/ 517 w 528"/>
                  <a:gd name="T3" fmla="*/ 182 h 189"/>
                  <a:gd name="T4" fmla="*/ 510 w 528"/>
                  <a:gd name="T5" fmla="*/ 179 h 189"/>
                  <a:gd name="T6" fmla="*/ 449 w 528"/>
                  <a:gd name="T7" fmla="*/ 138 h 189"/>
                  <a:gd name="T8" fmla="*/ 387 w 528"/>
                  <a:gd name="T9" fmla="*/ 108 h 189"/>
                  <a:gd name="T10" fmla="*/ 357 w 528"/>
                  <a:gd name="T11" fmla="*/ 95 h 189"/>
                  <a:gd name="T12" fmla="*/ 294 w 528"/>
                  <a:gd name="T13" fmla="*/ 82 h 189"/>
                  <a:gd name="T14" fmla="*/ 263 w 528"/>
                  <a:gd name="T15" fmla="*/ 82 h 189"/>
                  <a:gd name="T16" fmla="*/ 232 w 528"/>
                  <a:gd name="T17" fmla="*/ 84 h 189"/>
                  <a:gd name="T18" fmla="*/ 170 w 528"/>
                  <a:gd name="T19" fmla="*/ 99 h 189"/>
                  <a:gd name="T20" fmla="*/ 140 w 528"/>
                  <a:gd name="T21" fmla="*/ 112 h 189"/>
                  <a:gd name="T22" fmla="*/ 79 w 528"/>
                  <a:gd name="T23" fmla="*/ 144 h 189"/>
                  <a:gd name="T24" fmla="*/ 20 w 528"/>
                  <a:gd name="T25" fmla="*/ 186 h 189"/>
                  <a:gd name="T26" fmla="*/ 19 w 528"/>
                  <a:gd name="T27" fmla="*/ 186 h 189"/>
                  <a:gd name="T28" fmla="*/ 14 w 528"/>
                  <a:gd name="T29" fmla="*/ 189 h 189"/>
                  <a:gd name="T30" fmla="*/ 6 w 528"/>
                  <a:gd name="T31" fmla="*/ 187 h 189"/>
                  <a:gd name="T32" fmla="*/ 3 w 528"/>
                  <a:gd name="T33" fmla="*/ 183 h 189"/>
                  <a:gd name="T34" fmla="*/ 0 w 528"/>
                  <a:gd name="T35" fmla="*/ 177 h 189"/>
                  <a:gd name="T36" fmla="*/ 1 w 528"/>
                  <a:gd name="T37" fmla="*/ 171 h 189"/>
                  <a:gd name="T38" fmla="*/ 20 w 528"/>
                  <a:gd name="T39" fmla="*/ 135 h 189"/>
                  <a:gd name="T40" fmla="*/ 72 w 528"/>
                  <a:gd name="T41" fmla="*/ 76 h 189"/>
                  <a:gd name="T42" fmla="*/ 104 w 528"/>
                  <a:gd name="T43" fmla="*/ 52 h 189"/>
                  <a:gd name="T44" fmla="*/ 138 w 528"/>
                  <a:gd name="T45" fmla="*/ 29 h 189"/>
                  <a:gd name="T46" fmla="*/ 219 w 528"/>
                  <a:gd name="T47" fmla="*/ 3 h 189"/>
                  <a:gd name="T48" fmla="*/ 262 w 528"/>
                  <a:gd name="T49" fmla="*/ 0 h 189"/>
                  <a:gd name="T50" fmla="*/ 284 w 528"/>
                  <a:gd name="T51" fmla="*/ 0 h 189"/>
                  <a:gd name="T52" fmla="*/ 325 w 528"/>
                  <a:gd name="T53" fmla="*/ 7 h 189"/>
                  <a:gd name="T54" fmla="*/ 345 w 528"/>
                  <a:gd name="T55" fmla="*/ 13 h 189"/>
                  <a:gd name="T56" fmla="*/ 386 w 528"/>
                  <a:gd name="T57" fmla="*/ 27 h 189"/>
                  <a:gd name="T58" fmla="*/ 420 w 528"/>
                  <a:gd name="T59" fmla="*/ 49 h 189"/>
                  <a:gd name="T60" fmla="*/ 453 w 528"/>
                  <a:gd name="T61" fmla="*/ 72 h 189"/>
                  <a:gd name="T62" fmla="*/ 507 w 528"/>
                  <a:gd name="T63" fmla="*/ 130 h 189"/>
                  <a:gd name="T64" fmla="*/ 527 w 528"/>
                  <a:gd name="T65" fmla="*/ 163 h 189"/>
                  <a:gd name="T66" fmla="*/ 528 w 528"/>
                  <a:gd name="T67" fmla="*/ 167 h 189"/>
                  <a:gd name="T68" fmla="*/ 527 w 528"/>
                  <a:gd name="T69" fmla="*/ 176 h 189"/>
                  <a:gd name="T70" fmla="*/ 523 w 528"/>
                  <a:gd name="T71" fmla="*/ 18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28" h="189">
                    <a:moveTo>
                      <a:pt x="523" y="180"/>
                    </a:moveTo>
                    <a:lnTo>
                      <a:pt x="517" y="182"/>
                    </a:lnTo>
                    <a:lnTo>
                      <a:pt x="510" y="179"/>
                    </a:lnTo>
                    <a:lnTo>
                      <a:pt x="449" y="138"/>
                    </a:lnTo>
                    <a:lnTo>
                      <a:pt x="387" y="108"/>
                    </a:lnTo>
                    <a:lnTo>
                      <a:pt x="357" y="95"/>
                    </a:lnTo>
                    <a:lnTo>
                      <a:pt x="294" y="82"/>
                    </a:lnTo>
                    <a:lnTo>
                      <a:pt x="263" y="82"/>
                    </a:lnTo>
                    <a:lnTo>
                      <a:pt x="232" y="84"/>
                    </a:lnTo>
                    <a:lnTo>
                      <a:pt x="170" y="99"/>
                    </a:lnTo>
                    <a:lnTo>
                      <a:pt x="140" y="112"/>
                    </a:lnTo>
                    <a:lnTo>
                      <a:pt x="79" y="144"/>
                    </a:lnTo>
                    <a:lnTo>
                      <a:pt x="20" y="186"/>
                    </a:lnTo>
                    <a:lnTo>
                      <a:pt x="19" y="186"/>
                    </a:lnTo>
                    <a:lnTo>
                      <a:pt x="14" y="189"/>
                    </a:lnTo>
                    <a:lnTo>
                      <a:pt x="6" y="187"/>
                    </a:lnTo>
                    <a:lnTo>
                      <a:pt x="3" y="183"/>
                    </a:lnTo>
                    <a:lnTo>
                      <a:pt x="0" y="177"/>
                    </a:lnTo>
                    <a:lnTo>
                      <a:pt x="1" y="171"/>
                    </a:lnTo>
                    <a:lnTo>
                      <a:pt x="20" y="135"/>
                    </a:lnTo>
                    <a:lnTo>
                      <a:pt x="72" y="76"/>
                    </a:lnTo>
                    <a:lnTo>
                      <a:pt x="104" y="52"/>
                    </a:lnTo>
                    <a:lnTo>
                      <a:pt x="138" y="29"/>
                    </a:lnTo>
                    <a:lnTo>
                      <a:pt x="219" y="3"/>
                    </a:lnTo>
                    <a:lnTo>
                      <a:pt x="262" y="0"/>
                    </a:lnTo>
                    <a:lnTo>
                      <a:pt x="284" y="0"/>
                    </a:lnTo>
                    <a:lnTo>
                      <a:pt x="325" y="7"/>
                    </a:lnTo>
                    <a:lnTo>
                      <a:pt x="345" y="13"/>
                    </a:lnTo>
                    <a:lnTo>
                      <a:pt x="386" y="27"/>
                    </a:lnTo>
                    <a:lnTo>
                      <a:pt x="420" y="49"/>
                    </a:lnTo>
                    <a:lnTo>
                      <a:pt x="453" y="72"/>
                    </a:lnTo>
                    <a:lnTo>
                      <a:pt x="507" y="130"/>
                    </a:lnTo>
                    <a:lnTo>
                      <a:pt x="527" y="163"/>
                    </a:lnTo>
                    <a:lnTo>
                      <a:pt x="528" y="167"/>
                    </a:lnTo>
                    <a:lnTo>
                      <a:pt x="527" y="176"/>
                    </a:lnTo>
                    <a:lnTo>
                      <a:pt x="523" y="180"/>
                    </a:lnTo>
                    <a:close/>
                  </a:path>
                </a:pathLst>
              </a:custGeom>
              <a:solidFill>
                <a:srgbClr val="2D435A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60" name="Freeform 57"/>
              <p:cNvSpPr>
                <a:spLocks/>
              </p:cNvSpPr>
              <p:nvPr/>
            </p:nvSpPr>
            <p:spPr bwMode="auto">
              <a:xfrm>
                <a:off x="3454172" y="2614359"/>
                <a:ext cx="1115683" cy="824695"/>
              </a:xfrm>
              <a:custGeom>
                <a:avLst/>
                <a:gdLst>
                  <a:gd name="T0" fmla="*/ 2288 w 2428"/>
                  <a:gd name="T1" fmla="*/ 1599 h 1793"/>
                  <a:gd name="T2" fmla="*/ 2273 w 2428"/>
                  <a:gd name="T3" fmla="*/ 1626 h 1793"/>
                  <a:gd name="T4" fmla="*/ 2237 w 2428"/>
                  <a:gd name="T5" fmla="*/ 1675 h 1793"/>
                  <a:gd name="T6" fmla="*/ 2194 w 2428"/>
                  <a:gd name="T7" fmla="*/ 1715 h 1793"/>
                  <a:gd name="T8" fmla="*/ 2145 w 2428"/>
                  <a:gd name="T9" fmla="*/ 1749 h 1793"/>
                  <a:gd name="T10" fmla="*/ 2092 w 2428"/>
                  <a:gd name="T11" fmla="*/ 1773 h 1793"/>
                  <a:gd name="T12" fmla="*/ 2036 w 2428"/>
                  <a:gd name="T13" fmla="*/ 1787 h 1793"/>
                  <a:gd name="T14" fmla="*/ 1977 w 2428"/>
                  <a:gd name="T15" fmla="*/ 1793 h 1793"/>
                  <a:gd name="T16" fmla="*/ 1916 w 2428"/>
                  <a:gd name="T17" fmla="*/ 1789 h 1793"/>
                  <a:gd name="T18" fmla="*/ 1888 w 2428"/>
                  <a:gd name="T19" fmla="*/ 1782 h 1793"/>
                  <a:gd name="T20" fmla="*/ 1806 w 2428"/>
                  <a:gd name="T21" fmla="*/ 1759 h 1793"/>
                  <a:gd name="T22" fmla="*/ 1620 w 2428"/>
                  <a:gd name="T23" fmla="*/ 1691 h 1793"/>
                  <a:gd name="T24" fmla="*/ 1407 w 2428"/>
                  <a:gd name="T25" fmla="*/ 1600 h 1793"/>
                  <a:gd name="T26" fmla="*/ 1173 w 2428"/>
                  <a:gd name="T27" fmla="*/ 1491 h 1793"/>
                  <a:gd name="T28" fmla="*/ 534 w 2428"/>
                  <a:gd name="T29" fmla="*/ 1171 h 1793"/>
                  <a:gd name="T30" fmla="*/ 0 w 2428"/>
                  <a:gd name="T31" fmla="*/ 896 h 1793"/>
                  <a:gd name="T32" fmla="*/ 39 w 2428"/>
                  <a:gd name="T33" fmla="*/ 565 h 1793"/>
                  <a:gd name="T34" fmla="*/ 1624 w 2428"/>
                  <a:gd name="T35" fmla="*/ 1046 h 1793"/>
                  <a:gd name="T36" fmla="*/ 1641 w 2428"/>
                  <a:gd name="T37" fmla="*/ 1050 h 1793"/>
                  <a:gd name="T38" fmla="*/ 1675 w 2428"/>
                  <a:gd name="T39" fmla="*/ 1052 h 1793"/>
                  <a:gd name="T40" fmla="*/ 1706 w 2428"/>
                  <a:gd name="T41" fmla="*/ 1046 h 1793"/>
                  <a:gd name="T42" fmla="*/ 1735 w 2428"/>
                  <a:gd name="T43" fmla="*/ 1033 h 1793"/>
                  <a:gd name="T44" fmla="*/ 1759 w 2428"/>
                  <a:gd name="T45" fmla="*/ 1013 h 1793"/>
                  <a:gd name="T46" fmla="*/ 1780 w 2428"/>
                  <a:gd name="T47" fmla="*/ 988 h 1793"/>
                  <a:gd name="T48" fmla="*/ 1793 w 2428"/>
                  <a:gd name="T49" fmla="*/ 959 h 1793"/>
                  <a:gd name="T50" fmla="*/ 1798 w 2428"/>
                  <a:gd name="T51" fmla="*/ 926 h 1793"/>
                  <a:gd name="T52" fmla="*/ 1798 w 2428"/>
                  <a:gd name="T53" fmla="*/ 909 h 1793"/>
                  <a:gd name="T54" fmla="*/ 1745 w 2428"/>
                  <a:gd name="T55" fmla="*/ 114 h 1793"/>
                  <a:gd name="T56" fmla="*/ 2376 w 2428"/>
                  <a:gd name="T57" fmla="*/ 0 h 1793"/>
                  <a:gd name="T58" fmla="*/ 2381 w 2428"/>
                  <a:gd name="T59" fmla="*/ 35 h 1793"/>
                  <a:gd name="T60" fmla="*/ 2406 w 2428"/>
                  <a:gd name="T61" fmla="*/ 267 h 1793"/>
                  <a:gd name="T62" fmla="*/ 2420 w 2428"/>
                  <a:gd name="T63" fmla="*/ 486 h 1793"/>
                  <a:gd name="T64" fmla="*/ 2428 w 2428"/>
                  <a:gd name="T65" fmla="*/ 738 h 1793"/>
                  <a:gd name="T66" fmla="*/ 2419 w 2428"/>
                  <a:gd name="T67" fmla="*/ 1004 h 1793"/>
                  <a:gd name="T68" fmla="*/ 2399 w 2428"/>
                  <a:gd name="T69" fmla="*/ 1200 h 1793"/>
                  <a:gd name="T70" fmla="*/ 2377 w 2428"/>
                  <a:gd name="T71" fmla="*/ 1325 h 1793"/>
                  <a:gd name="T72" fmla="*/ 2347 w 2428"/>
                  <a:gd name="T73" fmla="*/ 1443 h 1793"/>
                  <a:gd name="T74" fmla="*/ 2309 w 2428"/>
                  <a:gd name="T75" fmla="*/ 1550 h 1793"/>
                  <a:gd name="T76" fmla="*/ 2288 w 2428"/>
                  <a:gd name="T77" fmla="*/ 1599 h 17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428" h="1793">
                    <a:moveTo>
                      <a:pt x="2288" y="1599"/>
                    </a:moveTo>
                    <a:lnTo>
                      <a:pt x="2273" y="1626"/>
                    </a:lnTo>
                    <a:lnTo>
                      <a:pt x="2237" y="1675"/>
                    </a:lnTo>
                    <a:lnTo>
                      <a:pt x="2194" y="1715"/>
                    </a:lnTo>
                    <a:lnTo>
                      <a:pt x="2145" y="1749"/>
                    </a:lnTo>
                    <a:lnTo>
                      <a:pt x="2092" y="1773"/>
                    </a:lnTo>
                    <a:lnTo>
                      <a:pt x="2036" y="1787"/>
                    </a:lnTo>
                    <a:lnTo>
                      <a:pt x="1977" y="1793"/>
                    </a:lnTo>
                    <a:lnTo>
                      <a:pt x="1916" y="1789"/>
                    </a:lnTo>
                    <a:lnTo>
                      <a:pt x="1888" y="1782"/>
                    </a:lnTo>
                    <a:lnTo>
                      <a:pt x="1806" y="1759"/>
                    </a:lnTo>
                    <a:lnTo>
                      <a:pt x="1620" y="1691"/>
                    </a:lnTo>
                    <a:lnTo>
                      <a:pt x="1407" y="1600"/>
                    </a:lnTo>
                    <a:lnTo>
                      <a:pt x="1173" y="1491"/>
                    </a:lnTo>
                    <a:lnTo>
                      <a:pt x="534" y="1171"/>
                    </a:lnTo>
                    <a:lnTo>
                      <a:pt x="0" y="896"/>
                    </a:lnTo>
                    <a:lnTo>
                      <a:pt x="39" y="565"/>
                    </a:lnTo>
                    <a:lnTo>
                      <a:pt x="1624" y="1046"/>
                    </a:lnTo>
                    <a:lnTo>
                      <a:pt x="1641" y="1050"/>
                    </a:lnTo>
                    <a:lnTo>
                      <a:pt x="1675" y="1052"/>
                    </a:lnTo>
                    <a:lnTo>
                      <a:pt x="1706" y="1046"/>
                    </a:lnTo>
                    <a:lnTo>
                      <a:pt x="1735" y="1033"/>
                    </a:lnTo>
                    <a:lnTo>
                      <a:pt x="1759" y="1013"/>
                    </a:lnTo>
                    <a:lnTo>
                      <a:pt x="1780" y="988"/>
                    </a:lnTo>
                    <a:lnTo>
                      <a:pt x="1793" y="959"/>
                    </a:lnTo>
                    <a:lnTo>
                      <a:pt x="1798" y="926"/>
                    </a:lnTo>
                    <a:lnTo>
                      <a:pt x="1798" y="909"/>
                    </a:lnTo>
                    <a:lnTo>
                      <a:pt x="1745" y="114"/>
                    </a:lnTo>
                    <a:lnTo>
                      <a:pt x="2376" y="0"/>
                    </a:lnTo>
                    <a:lnTo>
                      <a:pt x="2381" y="35"/>
                    </a:lnTo>
                    <a:lnTo>
                      <a:pt x="2406" y="267"/>
                    </a:lnTo>
                    <a:lnTo>
                      <a:pt x="2420" y="486"/>
                    </a:lnTo>
                    <a:lnTo>
                      <a:pt x="2428" y="738"/>
                    </a:lnTo>
                    <a:lnTo>
                      <a:pt x="2419" y="1004"/>
                    </a:lnTo>
                    <a:lnTo>
                      <a:pt x="2399" y="1200"/>
                    </a:lnTo>
                    <a:lnTo>
                      <a:pt x="2377" y="1325"/>
                    </a:lnTo>
                    <a:lnTo>
                      <a:pt x="2347" y="1443"/>
                    </a:lnTo>
                    <a:lnTo>
                      <a:pt x="2309" y="1550"/>
                    </a:lnTo>
                    <a:lnTo>
                      <a:pt x="2288" y="1599"/>
                    </a:lnTo>
                    <a:close/>
                  </a:path>
                </a:pathLst>
              </a:custGeom>
              <a:solidFill>
                <a:srgbClr val="CCCBD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61" name="Freeform 58"/>
              <p:cNvSpPr>
                <a:spLocks/>
              </p:cNvSpPr>
              <p:nvPr/>
            </p:nvSpPr>
            <p:spPr bwMode="auto">
              <a:xfrm>
                <a:off x="4145095" y="2280620"/>
                <a:ext cx="445446" cy="481302"/>
              </a:xfrm>
              <a:custGeom>
                <a:avLst/>
                <a:gdLst>
                  <a:gd name="T0" fmla="*/ 968 w 968"/>
                  <a:gd name="T1" fmla="*/ 730 h 1047"/>
                  <a:gd name="T2" fmla="*/ 965 w 968"/>
                  <a:gd name="T3" fmla="*/ 746 h 1047"/>
                  <a:gd name="T4" fmla="*/ 946 w 968"/>
                  <a:gd name="T5" fmla="*/ 774 h 1047"/>
                  <a:gd name="T6" fmla="*/ 894 w 968"/>
                  <a:gd name="T7" fmla="*/ 818 h 1047"/>
                  <a:gd name="T8" fmla="*/ 788 w 968"/>
                  <a:gd name="T9" fmla="*/ 874 h 1047"/>
                  <a:gd name="T10" fmla="*/ 658 w 968"/>
                  <a:gd name="T11" fmla="*/ 924 h 1047"/>
                  <a:gd name="T12" fmla="*/ 451 w 968"/>
                  <a:gd name="T13" fmla="*/ 989 h 1047"/>
                  <a:gd name="T14" fmla="*/ 245 w 968"/>
                  <a:gd name="T15" fmla="*/ 1042 h 1047"/>
                  <a:gd name="T16" fmla="*/ 222 w 968"/>
                  <a:gd name="T17" fmla="*/ 1047 h 1047"/>
                  <a:gd name="T18" fmla="*/ 176 w 968"/>
                  <a:gd name="T19" fmla="*/ 954 h 1047"/>
                  <a:gd name="T20" fmla="*/ 100 w 968"/>
                  <a:gd name="T21" fmla="*/ 779 h 1047"/>
                  <a:gd name="T22" fmla="*/ 43 w 968"/>
                  <a:gd name="T23" fmla="*/ 619 h 1047"/>
                  <a:gd name="T24" fmla="*/ 10 w 968"/>
                  <a:gd name="T25" fmla="*/ 474 h 1047"/>
                  <a:gd name="T26" fmla="*/ 0 w 968"/>
                  <a:gd name="T27" fmla="*/ 345 h 1047"/>
                  <a:gd name="T28" fmla="*/ 9 w 968"/>
                  <a:gd name="T29" fmla="*/ 260 h 1047"/>
                  <a:gd name="T30" fmla="*/ 23 w 968"/>
                  <a:gd name="T31" fmla="*/ 209 h 1047"/>
                  <a:gd name="T32" fmla="*/ 43 w 968"/>
                  <a:gd name="T33" fmla="*/ 162 h 1047"/>
                  <a:gd name="T34" fmla="*/ 71 w 968"/>
                  <a:gd name="T35" fmla="*/ 121 h 1047"/>
                  <a:gd name="T36" fmla="*/ 107 w 968"/>
                  <a:gd name="T37" fmla="*/ 85 h 1047"/>
                  <a:gd name="T38" fmla="*/ 148 w 968"/>
                  <a:gd name="T39" fmla="*/ 53 h 1047"/>
                  <a:gd name="T40" fmla="*/ 173 w 968"/>
                  <a:gd name="T41" fmla="*/ 40 h 1047"/>
                  <a:gd name="T42" fmla="*/ 196 w 968"/>
                  <a:gd name="T43" fmla="*/ 29 h 1047"/>
                  <a:gd name="T44" fmla="*/ 243 w 968"/>
                  <a:gd name="T45" fmla="*/ 11 h 1047"/>
                  <a:gd name="T46" fmla="*/ 294 w 968"/>
                  <a:gd name="T47" fmla="*/ 3 h 1047"/>
                  <a:gd name="T48" fmla="*/ 344 w 968"/>
                  <a:gd name="T49" fmla="*/ 0 h 1047"/>
                  <a:gd name="T50" fmla="*/ 419 w 968"/>
                  <a:gd name="T51" fmla="*/ 8 h 1047"/>
                  <a:gd name="T52" fmla="*/ 493 w 968"/>
                  <a:gd name="T53" fmla="*/ 33 h 1047"/>
                  <a:gd name="T54" fmla="*/ 537 w 968"/>
                  <a:gd name="T55" fmla="*/ 57 h 1047"/>
                  <a:gd name="T56" fmla="*/ 559 w 968"/>
                  <a:gd name="T57" fmla="*/ 72 h 1047"/>
                  <a:gd name="T58" fmla="*/ 614 w 968"/>
                  <a:gd name="T59" fmla="*/ 112 h 1047"/>
                  <a:gd name="T60" fmla="*/ 710 w 968"/>
                  <a:gd name="T61" fmla="*/ 210 h 1047"/>
                  <a:gd name="T62" fmla="*/ 788 w 968"/>
                  <a:gd name="T63" fmla="*/ 317 h 1047"/>
                  <a:gd name="T64" fmla="*/ 851 w 968"/>
                  <a:gd name="T65" fmla="*/ 426 h 1047"/>
                  <a:gd name="T66" fmla="*/ 920 w 968"/>
                  <a:gd name="T67" fmla="*/ 580 h 1047"/>
                  <a:gd name="T68" fmla="*/ 965 w 968"/>
                  <a:gd name="T69" fmla="*/ 717 h 1047"/>
                  <a:gd name="T70" fmla="*/ 968 w 968"/>
                  <a:gd name="T71" fmla="*/ 730 h 10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68" h="1047">
                    <a:moveTo>
                      <a:pt x="968" y="730"/>
                    </a:moveTo>
                    <a:lnTo>
                      <a:pt x="965" y="746"/>
                    </a:lnTo>
                    <a:lnTo>
                      <a:pt x="946" y="774"/>
                    </a:lnTo>
                    <a:lnTo>
                      <a:pt x="894" y="818"/>
                    </a:lnTo>
                    <a:lnTo>
                      <a:pt x="788" y="874"/>
                    </a:lnTo>
                    <a:lnTo>
                      <a:pt x="658" y="924"/>
                    </a:lnTo>
                    <a:lnTo>
                      <a:pt x="451" y="989"/>
                    </a:lnTo>
                    <a:lnTo>
                      <a:pt x="245" y="1042"/>
                    </a:lnTo>
                    <a:lnTo>
                      <a:pt x="222" y="1047"/>
                    </a:lnTo>
                    <a:lnTo>
                      <a:pt x="176" y="954"/>
                    </a:lnTo>
                    <a:lnTo>
                      <a:pt x="100" y="779"/>
                    </a:lnTo>
                    <a:lnTo>
                      <a:pt x="43" y="619"/>
                    </a:lnTo>
                    <a:lnTo>
                      <a:pt x="10" y="474"/>
                    </a:lnTo>
                    <a:lnTo>
                      <a:pt x="0" y="345"/>
                    </a:lnTo>
                    <a:lnTo>
                      <a:pt x="9" y="260"/>
                    </a:lnTo>
                    <a:lnTo>
                      <a:pt x="23" y="209"/>
                    </a:lnTo>
                    <a:lnTo>
                      <a:pt x="43" y="162"/>
                    </a:lnTo>
                    <a:lnTo>
                      <a:pt x="71" y="121"/>
                    </a:lnTo>
                    <a:lnTo>
                      <a:pt x="107" y="85"/>
                    </a:lnTo>
                    <a:lnTo>
                      <a:pt x="148" y="53"/>
                    </a:lnTo>
                    <a:lnTo>
                      <a:pt x="173" y="40"/>
                    </a:lnTo>
                    <a:lnTo>
                      <a:pt x="196" y="29"/>
                    </a:lnTo>
                    <a:lnTo>
                      <a:pt x="243" y="11"/>
                    </a:lnTo>
                    <a:lnTo>
                      <a:pt x="294" y="3"/>
                    </a:lnTo>
                    <a:lnTo>
                      <a:pt x="344" y="0"/>
                    </a:lnTo>
                    <a:lnTo>
                      <a:pt x="419" y="8"/>
                    </a:lnTo>
                    <a:lnTo>
                      <a:pt x="493" y="33"/>
                    </a:lnTo>
                    <a:lnTo>
                      <a:pt x="537" y="57"/>
                    </a:lnTo>
                    <a:lnTo>
                      <a:pt x="559" y="72"/>
                    </a:lnTo>
                    <a:lnTo>
                      <a:pt x="614" y="112"/>
                    </a:lnTo>
                    <a:lnTo>
                      <a:pt x="710" y="210"/>
                    </a:lnTo>
                    <a:lnTo>
                      <a:pt x="788" y="317"/>
                    </a:lnTo>
                    <a:lnTo>
                      <a:pt x="851" y="426"/>
                    </a:lnTo>
                    <a:lnTo>
                      <a:pt x="920" y="580"/>
                    </a:lnTo>
                    <a:lnTo>
                      <a:pt x="965" y="717"/>
                    </a:lnTo>
                    <a:lnTo>
                      <a:pt x="968" y="730"/>
                    </a:lnTo>
                    <a:close/>
                  </a:path>
                </a:pathLst>
              </a:custGeom>
              <a:solidFill>
                <a:srgbClr val="2D435A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62" name="Freeform 59"/>
              <p:cNvSpPr>
                <a:spLocks/>
              </p:cNvSpPr>
              <p:nvPr/>
            </p:nvSpPr>
            <p:spPr bwMode="auto">
              <a:xfrm>
                <a:off x="3212831" y="1182865"/>
                <a:ext cx="461995" cy="205485"/>
              </a:xfrm>
              <a:custGeom>
                <a:avLst/>
                <a:gdLst>
                  <a:gd name="T0" fmla="*/ 1005 w 1005"/>
                  <a:gd name="T1" fmla="*/ 0 h 446"/>
                  <a:gd name="T2" fmla="*/ 967 w 1005"/>
                  <a:gd name="T3" fmla="*/ 72 h 446"/>
                  <a:gd name="T4" fmla="*/ 900 w 1005"/>
                  <a:gd name="T5" fmla="*/ 172 h 446"/>
                  <a:gd name="T6" fmla="*/ 850 w 1005"/>
                  <a:gd name="T7" fmla="*/ 236 h 446"/>
                  <a:gd name="T8" fmla="*/ 823 w 1005"/>
                  <a:gd name="T9" fmla="*/ 266 h 446"/>
                  <a:gd name="T10" fmla="*/ 794 w 1005"/>
                  <a:gd name="T11" fmla="*/ 295 h 446"/>
                  <a:gd name="T12" fmla="*/ 732 w 1005"/>
                  <a:gd name="T13" fmla="*/ 347 h 446"/>
                  <a:gd name="T14" fmla="*/ 663 w 1005"/>
                  <a:gd name="T15" fmla="*/ 390 h 446"/>
                  <a:gd name="T16" fmla="*/ 589 w 1005"/>
                  <a:gd name="T17" fmla="*/ 422 h 446"/>
                  <a:gd name="T18" fmla="*/ 550 w 1005"/>
                  <a:gd name="T19" fmla="*/ 433 h 446"/>
                  <a:gd name="T20" fmla="*/ 520 w 1005"/>
                  <a:gd name="T21" fmla="*/ 440 h 446"/>
                  <a:gd name="T22" fmla="*/ 458 w 1005"/>
                  <a:gd name="T23" fmla="*/ 446 h 446"/>
                  <a:gd name="T24" fmla="*/ 396 w 1005"/>
                  <a:gd name="T25" fmla="*/ 445 h 446"/>
                  <a:gd name="T26" fmla="*/ 336 w 1005"/>
                  <a:gd name="T27" fmla="*/ 435 h 446"/>
                  <a:gd name="T28" fmla="*/ 306 w 1005"/>
                  <a:gd name="T29" fmla="*/ 426 h 446"/>
                  <a:gd name="T30" fmla="*/ 398 w 1005"/>
                  <a:gd name="T31" fmla="*/ 422 h 446"/>
                  <a:gd name="T32" fmla="*/ 490 w 1005"/>
                  <a:gd name="T33" fmla="*/ 419 h 446"/>
                  <a:gd name="T34" fmla="*/ 503 w 1005"/>
                  <a:gd name="T35" fmla="*/ 417 h 446"/>
                  <a:gd name="T36" fmla="*/ 529 w 1005"/>
                  <a:gd name="T37" fmla="*/ 410 h 446"/>
                  <a:gd name="T38" fmla="*/ 538 w 1005"/>
                  <a:gd name="T39" fmla="*/ 401 h 446"/>
                  <a:gd name="T40" fmla="*/ 543 w 1005"/>
                  <a:gd name="T41" fmla="*/ 388 h 446"/>
                  <a:gd name="T42" fmla="*/ 533 w 1005"/>
                  <a:gd name="T43" fmla="*/ 361 h 446"/>
                  <a:gd name="T44" fmla="*/ 523 w 1005"/>
                  <a:gd name="T45" fmla="*/ 351 h 446"/>
                  <a:gd name="T46" fmla="*/ 510 w 1005"/>
                  <a:gd name="T47" fmla="*/ 344 h 446"/>
                  <a:gd name="T48" fmla="*/ 481 w 1005"/>
                  <a:gd name="T49" fmla="*/ 339 h 446"/>
                  <a:gd name="T50" fmla="*/ 466 w 1005"/>
                  <a:gd name="T51" fmla="*/ 339 h 446"/>
                  <a:gd name="T52" fmla="*/ 389 w 1005"/>
                  <a:gd name="T53" fmla="*/ 341 h 446"/>
                  <a:gd name="T54" fmla="*/ 275 w 1005"/>
                  <a:gd name="T55" fmla="*/ 339 h 446"/>
                  <a:gd name="T56" fmla="*/ 205 w 1005"/>
                  <a:gd name="T57" fmla="*/ 324 h 446"/>
                  <a:gd name="T58" fmla="*/ 172 w 1005"/>
                  <a:gd name="T59" fmla="*/ 306 h 446"/>
                  <a:gd name="T60" fmla="*/ 140 w 1005"/>
                  <a:gd name="T61" fmla="*/ 288 h 446"/>
                  <a:gd name="T62" fmla="*/ 88 w 1005"/>
                  <a:gd name="T63" fmla="*/ 236 h 446"/>
                  <a:gd name="T64" fmla="*/ 64 w 1005"/>
                  <a:gd name="T65" fmla="*/ 208 h 446"/>
                  <a:gd name="T66" fmla="*/ 45 w 1005"/>
                  <a:gd name="T67" fmla="*/ 188 h 446"/>
                  <a:gd name="T68" fmla="*/ 15 w 1005"/>
                  <a:gd name="T69" fmla="*/ 142 h 446"/>
                  <a:gd name="T70" fmla="*/ 5 w 1005"/>
                  <a:gd name="T71" fmla="*/ 116 h 446"/>
                  <a:gd name="T72" fmla="*/ 0 w 1005"/>
                  <a:gd name="T73" fmla="*/ 98 h 446"/>
                  <a:gd name="T74" fmla="*/ 3 w 1005"/>
                  <a:gd name="T75" fmla="*/ 60 h 446"/>
                  <a:gd name="T76" fmla="*/ 12 w 1005"/>
                  <a:gd name="T77" fmla="*/ 43 h 446"/>
                  <a:gd name="T78" fmla="*/ 19 w 1005"/>
                  <a:gd name="T79" fmla="*/ 33 h 446"/>
                  <a:gd name="T80" fmla="*/ 29 w 1005"/>
                  <a:gd name="T81" fmla="*/ 24 h 446"/>
                  <a:gd name="T82" fmla="*/ 41 w 1005"/>
                  <a:gd name="T83" fmla="*/ 34 h 446"/>
                  <a:gd name="T84" fmla="*/ 48 w 1005"/>
                  <a:gd name="T85" fmla="*/ 53 h 446"/>
                  <a:gd name="T86" fmla="*/ 65 w 1005"/>
                  <a:gd name="T87" fmla="*/ 90 h 446"/>
                  <a:gd name="T88" fmla="*/ 116 w 1005"/>
                  <a:gd name="T89" fmla="*/ 152 h 446"/>
                  <a:gd name="T90" fmla="*/ 150 w 1005"/>
                  <a:gd name="T91" fmla="*/ 177 h 446"/>
                  <a:gd name="T92" fmla="*/ 172 w 1005"/>
                  <a:gd name="T93" fmla="*/ 190 h 446"/>
                  <a:gd name="T94" fmla="*/ 219 w 1005"/>
                  <a:gd name="T95" fmla="*/ 210 h 446"/>
                  <a:gd name="T96" fmla="*/ 293 w 1005"/>
                  <a:gd name="T97" fmla="*/ 230 h 446"/>
                  <a:gd name="T98" fmla="*/ 345 w 1005"/>
                  <a:gd name="T99" fmla="*/ 236 h 446"/>
                  <a:gd name="T100" fmla="*/ 389 w 1005"/>
                  <a:gd name="T101" fmla="*/ 240 h 446"/>
                  <a:gd name="T102" fmla="*/ 480 w 1005"/>
                  <a:gd name="T103" fmla="*/ 239 h 446"/>
                  <a:gd name="T104" fmla="*/ 569 w 1005"/>
                  <a:gd name="T105" fmla="*/ 227 h 446"/>
                  <a:gd name="T106" fmla="*/ 657 w 1005"/>
                  <a:gd name="T107" fmla="*/ 206 h 446"/>
                  <a:gd name="T108" fmla="*/ 743 w 1005"/>
                  <a:gd name="T109" fmla="*/ 175 h 446"/>
                  <a:gd name="T110" fmla="*/ 825 w 1005"/>
                  <a:gd name="T111" fmla="*/ 135 h 446"/>
                  <a:gd name="T112" fmla="*/ 902 w 1005"/>
                  <a:gd name="T113" fmla="*/ 87 h 446"/>
                  <a:gd name="T114" fmla="*/ 972 w 1005"/>
                  <a:gd name="T115" fmla="*/ 31 h 446"/>
                  <a:gd name="T116" fmla="*/ 1005 w 1005"/>
                  <a:gd name="T117" fmla="*/ 0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05" h="446">
                    <a:moveTo>
                      <a:pt x="1005" y="0"/>
                    </a:moveTo>
                    <a:lnTo>
                      <a:pt x="967" y="72"/>
                    </a:lnTo>
                    <a:lnTo>
                      <a:pt x="900" y="172"/>
                    </a:lnTo>
                    <a:lnTo>
                      <a:pt x="850" y="236"/>
                    </a:lnTo>
                    <a:lnTo>
                      <a:pt x="823" y="266"/>
                    </a:lnTo>
                    <a:lnTo>
                      <a:pt x="794" y="295"/>
                    </a:lnTo>
                    <a:lnTo>
                      <a:pt x="732" y="347"/>
                    </a:lnTo>
                    <a:lnTo>
                      <a:pt x="663" y="390"/>
                    </a:lnTo>
                    <a:lnTo>
                      <a:pt x="589" y="422"/>
                    </a:lnTo>
                    <a:lnTo>
                      <a:pt x="550" y="433"/>
                    </a:lnTo>
                    <a:lnTo>
                      <a:pt x="520" y="440"/>
                    </a:lnTo>
                    <a:lnTo>
                      <a:pt x="458" y="446"/>
                    </a:lnTo>
                    <a:lnTo>
                      <a:pt x="396" y="445"/>
                    </a:lnTo>
                    <a:lnTo>
                      <a:pt x="336" y="435"/>
                    </a:lnTo>
                    <a:lnTo>
                      <a:pt x="306" y="426"/>
                    </a:lnTo>
                    <a:lnTo>
                      <a:pt x="398" y="422"/>
                    </a:lnTo>
                    <a:lnTo>
                      <a:pt x="490" y="419"/>
                    </a:lnTo>
                    <a:lnTo>
                      <a:pt x="503" y="417"/>
                    </a:lnTo>
                    <a:lnTo>
                      <a:pt x="529" y="410"/>
                    </a:lnTo>
                    <a:lnTo>
                      <a:pt x="538" y="401"/>
                    </a:lnTo>
                    <a:lnTo>
                      <a:pt x="543" y="388"/>
                    </a:lnTo>
                    <a:lnTo>
                      <a:pt x="533" y="361"/>
                    </a:lnTo>
                    <a:lnTo>
                      <a:pt x="523" y="351"/>
                    </a:lnTo>
                    <a:lnTo>
                      <a:pt x="510" y="344"/>
                    </a:lnTo>
                    <a:lnTo>
                      <a:pt x="481" y="339"/>
                    </a:lnTo>
                    <a:lnTo>
                      <a:pt x="466" y="339"/>
                    </a:lnTo>
                    <a:lnTo>
                      <a:pt x="389" y="341"/>
                    </a:lnTo>
                    <a:lnTo>
                      <a:pt x="275" y="339"/>
                    </a:lnTo>
                    <a:lnTo>
                      <a:pt x="205" y="324"/>
                    </a:lnTo>
                    <a:lnTo>
                      <a:pt x="172" y="306"/>
                    </a:lnTo>
                    <a:lnTo>
                      <a:pt x="140" y="288"/>
                    </a:lnTo>
                    <a:lnTo>
                      <a:pt x="88" y="236"/>
                    </a:lnTo>
                    <a:lnTo>
                      <a:pt x="64" y="208"/>
                    </a:lnTo>
                    <a:lnTo>
                      <a:pt x="45" y="188"/>
                    </a:lnTo>
                    <a:lnTo>
                      <a:pt x="15" y="142"/>
                    </a:lnTo>
                    <a:lnTo>
                      <a:pt x="5" y="116"/>
                    </a:lnTo>
                    <a:lnTo>
                      <a:pt x="0" y="98"/>
                    </a:lnTo>
                    <a:lnTo>
                      <a:pt x="3" y="60"/>
                    </a:lnTo>
                    <a:lnTo>
                      <a:pt x="12" y="43"/>
                    </a:lnTo>
                    <a:lnTo>
                      <a:pt x="19" y="33"/>
                    </a:lnTo>
                    <a:lnTo>
                      <a:pt x="29" y="24"/>
                    </a:lnTo>
                    <a:lnTo>
                      <a:pt x="41" y="34"/>
                    </a:lnTo>
                    <a:lnTo>
                      <a:pt x="48" y="53"/>
                    </a:lnTo>
                    <a:lnTo>
                      <a:pt x="65" y="90"/>
                    </a:lnTo>
                    <a:lnTo>
                      <a:pt x="116" y="152"/>
                    </a:lnTo>
                    <a:lnTo>
                      <a:pt x="150" y="177"/>
                    </a:lnTo>
                    <a:lnTo>
                      <a:pt x="172" y="190"/>
                    </a:lnTo>
                    <a:lnTo>
                      <a:pt x="219" y="210"/>
                    </a:lnTo>
                    <a:lnTo>
                      <a:pt x="293" y="230"/>
                    </a:lnTo>
                    <a:lnTo>
                      <a:pt x="345" y="236"/>
                    </a:lnTo>
                    <a:lnTo>
                      <a:pt x="389" y="240"/>
                    </a:lnTo>
                    <a:lnTo>
                      <a:pt x="480" y="239"/>
                    </a:lnTo>
                    <a:lnTo>
                      <a:pt x="569" y="227"/>
                    </a:lnTo>
                    <a:lnTo>
                      <a:pt x="657" y="206"/>
                    </a:lnTo>
                    <a:lnTo>
                      <a:pt x="743" y="175"/>
                    </a:lnTo>
                    <a:lnTo>
                      <a:pt x="825" y="135"/>
                    </a:lnTo>
                    <a:lnTo>
                      <a:pt x="902" y="87"/>
                    </a:lnTo>
                    <a:lnTo>
                      <a:pt x="972" y="31"/>
                    </a:lnTo>
                    <a:lnTo>
                      <a:pt x="1005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63" name="Freeform 60"/>
              <p:cNvSpPr>
                <a:spLocks/>
              </p:cNvSpPr>
              <p:nvPr/>
            </p:nvSpPr>
            <p:spPr bwMode="auto">
              <a:xfrm>
                <a:off x="4211291" y="1771736"/>
                <a:ext cx="297883" cy="290988"/>
              </a:xfrm>
              <a:custGeom>
                <a:avLst/>
                <a:gdLst>
                  <a:gd name="T0" fmla="*/ 647 w 647"/>
                  <a:gd name="T1" fmla="*/ 517 h 632"/>
                  <a:gd name="T2" fmla="*/ 638 w 647"/>
                  <a:gd name="T3" fmla="*/ 527 h 632"/>
                  <a:gd name="T4" fmla="*/ 582 w 647"/>
                  <a:gd name="T5" fmla="*/ 576 h 632"/>
                  <a:gd name="T6" fmla="*/ 521 w 647"/>
                  <a:gd name="T7" fmla="*/ 610 h 632"/>
                  <a:gd name="T8" fmla="*/ 446 w 647"/>
                  <a:gd name="T9" fmla="*/ 632 h 632"/>
                  <a:gd name="T10" fmla="*/ 380 w 647"/>
                  <a:gd name="T11" fmla="*/ 632 h 632"/>
                  <a:gd name="T12" fmla="*/ 331 w 647"/>
                  <a:gd name="T13" fmla="*/ 623 h 632"/>
                  <a:gd name="T14" fmla="*/ 279 w 647"/>
                  <a:gd name="T15" fmla="*/ 606 h 632"/>
                  <a:gd name="T16" fmla="*/ 225 w 647"/>
                  <a:gd name="T17" fmla="*/ 576 h 632"/>
                  <a:gd name="T18" fmla="*/ 169 w 647"/>
                  <a:gd name="T19" fmla="*/ 535 h 632"/>
                  <a:gd name="T20" fmla="*/ 108 w 647"/>
                  <a:gd name="T21" fmla="*/ 479 h 632"/>
                  <a:gd name="T22" fmla="*/ 78 w 647"/>
                  <a:gd name="T23" fmla="*/ 445 h 632"/>
                  <a:gd name="T24" fmla="*/ 59 w 647"/>
                  <a:gd name="T25" fmla="*/ 422 h 632"/>
                  <a:gd name="T26" fmla="*/ 29 w 647"/>
                  <a:gd name="T27" fmla="*/ 371 h 632"/>
                  <a:gd name="T28" fmla="*/ 10 w 647"/>
                  <a:gd name="T29" fmla="*/ 317 h 632"/>
                  <a:gd name="T30" fmla="*/ 0 w 647"/>
                  <a:gd name="T31" fmla="*/ 260 h 632"/>
                  <a:gd name="T32" fmla="*/ 2 w 647"/>
                  <a:gd name="T33" fmla="*/ 203 h 632"/>
                  <a:gd name="T34" fmla="*/ 13 w 647"/>
                  <a:gd name="T35" fmla="*/ 147 h 632"/>
                  <a:gd name="T36" fmla="*/ 35 w 647"/>
                  <a:gd name="T37" fmla="*/ 93 h 632"/>
                  <a:gd name="T38" fmla="*/ 65 w 647"/>
                  <a:gd name="T39" fmla="*/ 43 h 632"/>
                  <a:gd name="T40" fmla="*/ 85 w 647"/>
                  <a:gd name="T41" fmla="*/ 20 h 632"/>
                  <a:gd name="T42" fmla="*/ 210 w 647"/>
                  <a:gd name="T43" fmla="*/ 0 h 632"/>
                  <a:gd name="T44" fmla="*/ 213 w 647"/>
                  <a:gd name="T45" fmla="*/ 11 h 632"/>
                  <a:gd name="T46" fmla="*/ 238 w 647"/>
                  <a:gd name="T47" fmla="*/ 85 h 632"/>
                  <a:gd name="T48" fmla="*/ 265 w 647"/>
                  <a:gd name="T49" fmla="*/ 145 h 632"/>
                  <a:gd name="T50" fmla="*/ 301 w 647"/>
                  <a:gd name="T51" fmla="*/ 204 h 632"/>
                  <a:gd name="T52" fmla="*/ 349 w 647"/>
                  <a:gd name="T53" fmla="*/ 249 h 632"/>
                  <a:gd name="T54" fmla="*/ 390 w 647"/>
                  <a:gd name="T55" fmla="*/ 265 h 632"/>
                  <a:gd name="T56" fmla="*/ 422 w 647"/>
                  <a:gd name="T57" fmla="*/ 266 h 632"/>
                  <a:gd name="T58" fmla="*/ 455 w 647"/>
                  <a:gd name="T59" fmla="*/ 259 h 632"/>
                  <a:gd name="T60" fmla="*/ 493 w 647"/>
                  <a:gd name="T61" fmla="*/ 239 h 632"/>
                  <a:gd name="T62" fmla="*/ 511 w 647"/>
                  <a:gd name="T63" fmla="*/ 224 h 632"/>
                  <a:gd name="T64" fmla="*/ 506 w 647"/>
                  <a:gd name="T65" fmla="*/ 235 h 632"/>
                  <a:gd name="T66" fmla="*/ 474 w 647"/>
                  <a:gd name="T67" fmla="*/ 275 h 632"/>
                  <a:gd name="T68" fmla="*/ 439 w 647"/>
                  <a:gd name="T69" fmla="*/ 304 h 632"/>
                  <a:gd name="T70" fmla="*/ 398 w 647"/>
                  <a:gd name="T71" fmla="*/ 330 h 632"/>
                  <a:gd name="T72" fmla="*/ 347 w 647"/>
                  <a:gd name="T73" fmla="*/ 344 h 632"/>
                  <a:gd name="T74" fmla="*/ 288 w 647"/>
                  <a:gd name="T75" fmla="*/ 343 h 632"/>
                  <a:gd name="T76" fmla="*/ 220 w 647"/>
                  <a:gd name="T77" fmla="*/ 317 h 632"/>
                  <a:gd name="T78" fmla="*/ 184 w 647"/>
                  <a:gd name="T79" fmla="*/ 292 h 632"/>
                  <a:gd name="T80" fmla="*/ 184 w 647"/>
                  <a:gd name="T81" fmla="*/ 299 h 632"/>
                  <a:gd name="T82" fmla="*/ 196 w 647"/>
                  <a:gd name="T83" fmla="*/ 344 h 632"/>
                  <a:gd name="T84" fmla="*/ 219 w 647"/>
                  <a:gd name="T85" fmla="*/ 384 h 632"/>
                  <a:gd name="T86" fmla="*/ 261 w 647"/>
                  <a:gd name="T87" fmla="*/ 427 h 632"/>
                  <a:gd name="T88" fmla="*/ 328 w 647"/>
                  <a:gd name="T89" fmla="*/ 468 h 632"/>
                  <a:gd name="T90" fmla="*/ 426 w 647"/>
                  <a:gd name="T91" fmla="*/ 498 h 632"/>
                  <a:gd name="T92" fmla="*/ 562 w 647"/>
                  <a:gd name="T93" fmla="*/ 515 h 632"/>
                  <a:gd name="T94" fmla="*/ 647 w 647"/>
                  <a:gd name="T95" fmla="*/ 517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47" h="632">
                    <a:moveTo>
                      <a:pt x="647" y="517"/>
                    </a:moveTo>
                    <a:lnTo>
                      <a:pt x="638" y="527"/>
                    </a:lnTo>
                    <a:lnTo>
                      <a:pt x="582" y="576"/>
                    </a:lnTo>
                    <a:lnTo>
                      <a:pt x="521" y="610"/>
                    </a:lnTo>
                    <a:lnTo>
                      <a:pt x="446" y="632"/>
                    </a:lnTo>
                    <a:lnTo>
                      <a:pt x="380" y="632"/>
                    </a:lnTo>
                    <a:lnTo>
                      <a:pt x="331" y="623"/>
                    </a:lnTo>
                    <a:lnTo>
                      <a:pt x="279" y="606"/>
                    </a:lnTo>
                    <a:lnTo>
                      <a:pt x="225" y="576"/>
                    </a:lnTo>
                    <a:lnTo>
                      <a:pt x="169" y="535"/>
                    </a:lnTo>
                    <a:lnTo>
                      <a:pt x="108" y="479"/>
                    </a:lnTo>
                    <a:lnTo>
                      <a:pt x="78" y="445"/>
                    </a:lnTo>
                    <a:lnTo>
                      <a:pt x="59" y="422"/>
                    </a:lnTo>
                    <a:lnTo>
                      <a:pt x="29" y="371"/>
                    </a:lnTo>
                    <a:lnTo>
                      <a:pt x="10" y="317"/>
                    </a:lnTo>
                    <a:lnTo>
                      <a:pt x="0" y="260"/>
                    </a:lnTo>
                    <a:lnTo>
                      <a:pt x="2" y="203"/>
                    </a:lnTo>
                    <a:lnTo>
                      <a:pt x="13" y="147"/>
                    </a:lnTo>
                    <a:lnTo>
                      <a:pt x="35" y="93"/>
                    </a:lnTo>
                    <a:lnTo>
                      <a:pt x="65" y="43"/>
                    </a:lnTo>
                    <a:lnTo>
                      <a:pt x="85" y="20"/>
                    </a:lnTo>
                    <a:lnTo>
                      <a:pt x="210" y="0"/>
                    </a:lnTo>
                    <a:lnTo>
                      <a:pt x="213" y="11"/>
                    </a:lnTo>
                    <a:lnTo>
                      <a:pt x="238" y="85"/>
                    </a:lnTo>
                    <a:lnTo>
                      <a:pt x="265" y="145"/>
                    </a:lnTo>
                    <a:lnTo>
                      <a:pt x="301" y="204"/>
                    </a:lnTo>
                    <a:lnTo>
                      <a:pt x="349" y="249"/>
                    </a:lnTo>
                    <a:lnTo>
                      <a:pt x="390" y="265"/>
                    </a:lnTo>
                    <a:lnTo>
                      <a:pt x="422" y="266"/>
                    </a:lnTo>
                    <a:lnTo>
                      <a:pt x="455" y="259"/>
                    </a:lnTo>
                    <a:lnTo>
                      <a:pt x="493" y="239"/>
                    </a:lnTo>
                    <a:lnTo>
                      <a:pt x="511" y="224"/>
                    </a:lnTo>
                    <a:lnTo>
                      <a:pt x="506" y="235"/>
                    </a:lnTo>
                    <a:lnTo>
                      <a:pt x="474" y="275"/>
                    </a:lnTo>
                    <a:lnTo>
                      <a:pt x="439" y="304"/>
                    </a:lnTo>
                    <a:lnTo>
                      <a:pt x="398" y="330"/>
                    </a:lnTo>
                    <a:lnTo>
                      <a:pt x="347" y="344"/>
                    </a:lnTo>
                    <a:lnTo>
                      <a:pt x="288" y="343"/>
                    </a:lnTo>
                    <a:lnTo>
                      <a:pt x="220" y="317"/>
                    </a:lnTo>
                    <a:lnTo>
                      <a:pt x="184" y="292"/>
                    </a:lnTo>
                    <a:lnTo>
                      <a:pt x="184" y="299"/>
                    </a:lnTo>
                    <a:lnTo>
                      <a:pt x="196" y="344"/>
                    </a:lnTo>
                    <a:lnTo>
                      <a:pt x="219" y="384"/>
                    </a:lnTo>
                    <a:lnTo>
                      <a:pt x="261" y="427"/>
                    </a:lnTo>
                    <a:lnTo>
                      <a:pt x="328" y="468"/>
                    </a:lnTo>
                    <a:lnTo>
                      <a:pt x="426" y="498"/>
                    </a:lnTo>
                    <a:lnTo>
                      <a:pt x="562" y="515"/>
                    </a:lnTo>
                    <a:lnTo>
                      <a:pt x="647" y="517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64" name="Freeform 61"/>
              <p:cNvSpPr>
                <a:spLocks/>
              </p:cNvSpPr>
              <p:nvPr/>
            </p:nvSpPr>
            <p:spPr bwMode="auto">
              <a:xfrm>
                <a:off x="3856866" y="1764841"/>
                <a:ext cx="382008" cy="369596"/>
              </a:xfrm>
              <a:custGeom>
                <a:avLst/>
                <a:gdLst>
                  <a:gd name="T0" fmla="*/ 829 w 829"/>
                  <a:gd name="T1" fmla="*/ 111 h 804"/>
                  <a:gd name="T2" fmla="*/ 828 w 829"/>
                  <a:gd name="T3" fmla="*/ 121 h 804"/>
                  <a:gd name="T4" fmla="*/ 806 w 829"/>
                  <a:gd name="T5" fmla="*/ 201 h 804"/>
                  <a:gd name="T6" fmla="*/ 772 w 829"/>
                  <a:gd name="T7" fmla="*/ 278 h 804"/>
                  <a:gd name="T8" fmla="*/ 715 w 829"/>
                  <a:gd name="T9" fmla="*/ 372 h 804"/>
                  <a:gd name="T10" fmla="*/ 630 w 829"/>
                  <a:gd name="T11" fmla="*/ 480 h 804"/>
                  <a:gd name="T12" fmla="*/ 511 w 829"/>
                  <a:gd name="T13" fmla="*/ 595 h 804"/>
                  <a:gd name="T14" fmla="*/ 353 w 829"/>
                  <a:gd name="T15" fmla="*/ 716 h 804"/>
                  <a:gd name="T16" fmla="*/ 255 w 829"/>
                  <a:gd name="T17" fmla="*/ 775 h 804"/>
                  <a:gd name="T18" fmla="*/ 230 w 829"/>
                  <a:gd name="T19" fmla="*/ 788 h 804"/>
                  <a:gd name="T20" fmla="*/ 177 w 829"/>
                  <a:gd name="T21" fmla="*/ 803 h 804"/>
                  <a:gd name="T22" fmla="*/ 150 w 829"/>
                  <a:gd name="T23" fmla="*/ 804 h 804"/>
                  <a:gd name="T24" fmla="*/ 129 w 829"/>
                  <a:gd name="T25" fmla="*/ 803 h 804"/>
                  <a:gd name="T26" fmla="*/ 89 w 829"/>
                  <a:gd name="T27" fmla="*/ 795 h 804"/>
                  <a:gd name="T28" fmla="*/ 50 w 829"/>
                  <a:gd name="T29" fmla="*/ 779 h 804"/>
                  <a:gd name="T30" fmla="*/ 16 w 829"/>
                  <a:gd name="T31" fmla="*/ 756 h 804"/>
                  <a:gd name="T32" fmla="*/ 0 w 829"/>
                  <a:gd name="T33" fmla="*/ 742 h 804"/>
                  <a:gd name="T34" fmla="*/ 62 w 829"/>
                  <a:gd name="T35" fmla="*/ 710 h 804"/>
                  <a:gd name="T36" fmla="*/ 176 w 829"/>
                  <a:gd name="T37" fmla="*/ 646 h 804"/>
                  <a:gd name="T38" fmla="*/ 275 w 829"/>
                  <a:gd name="T39" fmla="*/ 581 h 804"/>
                  <a:gd name="T40" fmla="*/ 363 w 829"/>
                  <a:gd name="T41" fmla="*/ 516 h 804"/>
                  <a:gd name="T42" fmla="*/ 471 w 829"/>
                  <a:gd name="T43" fmla="*/ 421 h 804"/>
                  <a:gd name="T44" fmla="*/ 577 w 829"/>
                  <a:gd name="T45" fmla="*/ 300 h 804"/>
                  <a:gd name="T46" fmla="*/ 648 w 829"/>
                  <a:gd name="T47" fmla="*/ 192 h 804"/>
                  <a:gd name="T48" fmla="*/ 690 w 829"/>
                  <a:gd name="T49" fmla="*/ 104 h 804"/>
                  <a:gd name="T50" fmla="*/ 717 w 829"/>
                  <a:gd name="T51" fmla="*/ 13 h 804"/>
                  <a:gd name="T52" fmla="*/ 718 w 829"/>
                  <a:gd name="T53" fmla="*/ 0 h 804"/>
                  <a:gd name="T54" fmla="*/ 829 w 829"/>
                  <a:gd name="T55" fmla="*/ 111 h 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29" h="804">
                    <a:moveTo>
                      <a:pt x="829" y="111"/>
                    </a:moveTo>
                    <a:lnTo>
                      <a:pt x="828" y="121"/>
                    </a:lnTo>
                    <a:lnTo>
                      <a:pt x="806" y="201"/>
                    </a:lnTo>
                    <a:lnTo>
                      <a:pt x="772" y="278"/>
                    </a:lnTo>
                    <a:lnTo>
                      <a:pt x="715" y="372"/>
                    </a:lnTo>
                    <a:lnTo>
                      <a:pt x="630" y="480"/>
                    </a:lnTo>
                    <a:lnTo>
                      <a:pt x="511" y="595"/>
                    </a:lnTo>
                    <a:lnTo>
                      <a:pt x="353" y="716"/>
                    </a:lnTo>
                    <a:lnTo>
                      <a:pt x="255" y="775"/>
                    </a:lnTo>
                    <a:lnTo>
                      <a:pt x="230" y="788"/>
                    </a:lnTo>
                    <a:lnTo>
                      <a:pt x="177" y="803"/>
                    </a:lnTo>
                    <a:lnTo>
                      <a:pt x="150" y="804"/>
                    </a:lnTo>
                    <a:lnTo>
                      <a:pt x="129" y="803"/>
                    </a:lnTo>
                    <a:lnTo>
                      <a:pt x="89" y="795"/>
                    </a:lnTo>
                    <a:lnTo>
                      <a:pt x="50" y="779"/>
                    </a:lnTo>
                    <a:lnTo>
                      <a:pt x="16" y="756"/>
                    </a:lnTo>
                    <a:lnTo>
                      <a:pt x="0" y="742"/>
                    </a:lnTo>
                    <a:lnTo>
                      <a:pt x="62" y="710"/>
                    </a:lnTo>
                    <a:lnTo>
                      <a:pt x="176" y="646"/>
                    </a:lnTo>
                    <a:lnTo>
                      <a:pt x="275" y="581"/>
                    </a:lnTo>
                    <a:lnTo>
                      <a:pt x="363" y="516"/>
                    </a:lnTo>
                    <a:lnTo>
                      <a:pt x="471" y="421"/>
                    </a:lnTo>
                    <a:lnTo>
                      <a:pt x="577" y="300"/>
                    </a:lnTo>
                    <a:lnTo>
                      <a:pt x="648" y="192"/>
                    </a:lnTo>
                    <a:lnTo>
                      <a:pt x="690" y="104"/>
                    </a:lnTo>
                    <a:lnTo>
                      <a:pt x="717" y="13"/>
                    </a:lnTo>
                    <a:lnTo>
                      <a:pt x="718" y="0"/>
                    </a:lnTo>
                    <a:lnTo>
                      <a:pt x="829" y="111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66" name="Freeform 63"/>
              <p:cNvSpPr>
                <a:spLocks/>
              </p:cNvSpPr>
              <p:nvPr/>
            </p:nvSpPr>
            <p:spPr bwMode="auto">
              <a:xfrm>
                <a:off x="3767224" y="1268369"/>
                <a:ext cx="70334" cy="42752"/>
              </a:xfrm>
              <a:custGeom>
                <a:avLst/>
                <a:gdLst>
                  <a:gd name="T0" fmla="*/ 154 w 154"/>
                  <a:gd name="T1" fmla="*/ 94 h 94"/>
                  <a:gd name="T2" fmla="*/ 0 w 154"/>
                  <a:gd name="T3" fmla="*/ 7 h 94"/>
                  <a:gd name="T4" fmla="*/ 24 w 154"/>
                  <a:gd name="T5" fmla="*/ 0 h 94"/>
                  <a:gd name="T6" fmla="*/ 76 w 154"/>
                  <a:gd name="T7" fmla="*/ 6 h 94"/>
                  <a:gd name="T8" fmla="*/ 99 w 154"/>
                  <a:gd name="T9" fmla="*/ 17 h 94"/>
                  <a:gd name="T10" fmla="*/ 119 w 154"/>
                  <a:gd name="T11" fmla="*/ 32 h 94"/>
                  <a:gd name="T12" fmla="*/ 146 w 154"/>
                  <a:gd name="T13" fmla="*/ 71 h 94"/>
                  <a:gd name="T14" fmla="*/ 154 w 154"/>
                  <a:gd name="T15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4" h="94">
                    <a:moveTo>
                      <a:pt x="154" y="94"/>
                    </a:moveTo>
                    <a:lnTo>
                      <a:pt x="0" y="7"/>
                    </a:lnTo>
                    <a:lnTo>
                      <a:pt x="24" y="0"/>
                    </a:lnTo>
                    <a:lnTo>
                      <a:pt x="76" y="6"/>
                    </a:lnTo>
                    <a:lnTo>
                      <a:pt x="99" y="17"/>
                    </a:lnTo>
                    <a:lnTo>
                      <a:pt x="119" y="32"/>
                    </a:lnTo>
                    <a:lnTo>
                      <a:pt x="146" y="71"/>
                    </a:lnTo>
                    <a:lnTo>
                      <a:pt x="154" y="94"/>
                    </a:lnTo>
                    <a:close/>
                  </a:path>
                </a:pathLst>
              </a:custGeom>
              <a:solidFill>
                <a:srgbClr val="EF6B3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67" name="Freeform 64"/>
              <p:cNvSpPr>
                <a:spLocks/>
              </p:cNvSpPr>
              <p:nvPr/>
            </p:nvSpPr>
            <p:spPr bwMode="auto">
              <a:xfrm>
                <a:off x="3837558" y="1311120"/>
                <a:ext cx="398557" cy="273059"/>
              </a:xfrm>
              <a:custGeom>
                <a:avLst/>
                <a:gdLst>
                  <a:gd name="T0" fmla="*/ 868 w 868"/>
                  <a:gd name="T1" fmla="*/ 493 h 593"/>
                  <a:gd name="T2" fmla="*/ 817 w 868"/>
                  <a:gd name="T3" fmla="*/ 515 h 593"/>
                  <a:gd name="T4" fmla="*/ 708 w 868"/>
                  <a:gd name="T5" fmla="*/ 541 h 593"/>
                  <a:gd name="T6" fmla="*/ 653 w 868"/>
                  <a:gd name="T7" fmla="*/ 551 h 593"/>
                  <a:gd name="T8" fmla="*/ 566 w 868"/>
                  <a:gd name="T9" fmla="*/ 568 h 593"/>
                  <a:gd name="T10" fmla="*/ 479 w 868"/>
                  <a:gd name="T11" fmla="*/ 584 h 593"/>
                  <a:gd name="T12" fmla="*/ 449 w 868"/>
                  <a:gd name="T13" fmla="*/ 590 h 593"/>
                  <a:gd name="T14" fmla="*/ 387 w 868"/>
                  <a:gd name="T15" fmla="*/ 593 h 593"/>
                  <a:gd name="T16" fmla="*/ 358 w 868"/>
                  <a:gd name="T17" fmla="*/ 584 h 593"/>
                  <a:gd name="T18" fmla="*/ 335 w 868"/>
                  <a:gd name="T19" fmla="*/ 574 h 593"/>
                  <a:gd name="T20" fmla="*/ 298 w 868"/>
                  <a:gd name="T21" fmla="*/ 541 h 593"/>
                  <a:gd name="T22" fmla="*/ 280 w 868"/>
                  <a:gd name="T23" fmla="*/ 522 h 593"/>
                  <a:gd name="T24" fmla="*/ 217 w 868"/>
                  <a:gd name="T25" fmla="*/ 452 h 593"/>
                  <a:gd name="T26" fmla="*/ 154 w 868"/>
                  <a:gd name="T27" fmla="*/ 383 h 593"/>
                  <a:gd name="T28" fmla="*/ 131 w 868"/>
                  <a:gd name="T29" fmla="*/ 357 h 593"/>
                  <a:gd name="T30" fmla="*/ 99 w 868"/>
                  <a:gd name="T31" fmla="*/ 313 h 593"/>
                  <a:gd name="T32" fmla="*/ 83 w 868"/>
                  <a:gd name="T33" fmla="*/ 280 h 593"/>
                  <a:gd name="T34" fmla="*/ 79 w 868"/>
                  <a:gd name="T35" fmla="*/ 265 h 593"/>
                  <a:gd name="T36" fmla="*/ 75 w 868"/>
                  <a:gd name="T37" fmla="*/ 241 h 593"/>
                  <a:gd name="T38" fmla="*/ 69 w 868"/>
                  <a:gd name="T39" fmla="*/ 198 h 593"/>
                  <a:gd name="T40" fmla="*/ 62 w 868"/>
                  <a:gd name="T41" fmla="*/ 178 h 593"/>
                  <a:gd name="T42" fmla="*/ 49 w 868"/>
                  <a:gd name="T43" fmla="*/ 158 h 593"/>
                  <a:gd name="T44" fmla="*/ 17 w 868"/>
                  <a:gd name="T45" fmla="*/ 123 h 593"/>
                  <a:gd name="T46" fmla="*/ 7 w 868"/>
                  <a:gd name="T47" fmla="*/ 102 h 593"/>
                  <a:gd name="T48" fmla="*/ 1 w 868"/>
                  <a:gd name="T49" fmla="*/ 80 h 593"/>
                  <a:gd name="T50" fmla="*/ 1 w 868"/>
                  <a:gd name="T51" fmla="*/ 33 h 593"/>
                  <a:gd name="T52" fmla="*/ 1 w 868"/>
                  <a:gd name="T53" fmla="*/ 10 h 593"/>
                  <a:gd name="T54" fmla="*/ 0 w 868"/>
                  <a:gd name="T55" fmla="*/ 5 h 593"/>
                  <a:gd name="T56" fmla="*/ 0 w 868"/>
                  <a:gd name="T57" fmla="*/ 0 h 593"/>
                  <a:gd name="T58" fmla="*/ 868 w 868"/>
                  <a:gd name="T59" fmla="*/ 493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68" h="593">
                    <a:moveTo>
                      <a:pt x="868" y="493"/>
                    </a:moveTo>
                    <a:lnTo>
                      <a:pt x="817" y="515"/>
                    </a:lnTo>
                    <a:lnTo>
                      <a:pt x="708" y="541"/>
                    </a:lnTo>
                    <a:lnTo>
                      <a:pt x="653" y="551"/>
                    </a:lnTo>
                    <a:lnTo>
                      <a:pt x="566" y="568"/>
                    </a:lnTo>
                    <a:lnTo>
                      <a:pt x="479" y="584"/>
                    </a:lnTo>
                    <a:lnTo>
                      <a:pt x="449" y="590"/>
                    </a:lnTo>
                    <a:lnTo>
                      <a:pt x="387" y="593"/>
                    </a:lnTo>
                    <a:lnTo>
                      <a:pt x="358" y="584"/>
                    </a:lnTo>
                    <a:lnTo>
                      <a:pt x="335" y="574"/>
                    </a:lnTo>
                    <a:lnTo>
                      <a:pt x="298" y="541"/>
                    </a:lnTo>
                    <a:lnTo>
                      <a:pt x="280" y="522"/>
                    </a:lnTo>
                    <a:lnTo>
                      <a:pt x="217" y="452"/>
                    </a:lnTo>
                    <a:lnTo>
                      <a:pt x="154" y="383"/>
                    </a:lnTo>
                    <a:lnTo>
                      <a:pt x="131" y="357"/>
                    </a:lnTo>
                    <a:lnTo>
                      <a:pt x="99" y="313"/>
                    </a:lnTo>
                    <a:lnTo>
                      <a:pt x="83" y="280"/>
                    </a:lnTo>
                    <a:lnTo>
                      <a:pt x="79" y="265"/>
                    </a:lnTo>
                    <a:lnTo>
                      <a:pt x="75" y="241"/>
                    </a:lnTo>
                    <a:lnTo>
                      <a:pt x="69" y="198"/>
                    </a:lnTo>
                    <a:lnTo>
                      <a:pt x="62" y="178"/>
                    </a:lnTo>
                    <a:lnTo>
                      <a:pt x="49" y="158"/>
                    </a:lnTo>
                    <a:lnTo>
                      <a:pt x="17" y="123"/>
                    </a:lnTo>
                    <a:lnTo>
                      <a:pt x="7" y="102"/>
                    </a:lnTo>
                    <a:lnTo>
                      <a:pt x="1" y="80"/>
                    </a:lnTo>
                    <a:lnTo>
                      <a:pt x="1" y="33"/>
                    </a:lnTo>
                    <a:lnTo>
                      <a:pt x="1" y="10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868" y="493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 dirty="0">
                  <a:solidFill>
                    <a:prstClr val="white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68" name="Freeform 65"/>
              <p:cNvSpPr>
                <a:spLocks/>
              </p:cNvSpPr>
              <p:nvPr/>
            </p:nvSpPr>
            <p:spPr bwMode="auto">
              <a:xfrm>
                <a:off x="3266616" y="825681"/>
                <a:ext cx="1252212" cy="1019147"/>
              </a:xfrm>
              <a:custGeom>
                <a:avLst/>
                <a:gdLst>
                  <a:gd name="T0" fmla="*/ 2251 w 2726"/>
                  <a:gd name="T1" fmla="*/ 2179 h 2218"/>
                  <a:gd name="T2" fmla="*/ 2130 w 2726"/>
                  <a:gd name="T3" fmla="*/ 2218 h 2218"/>
                  <a:gd name="T4" fmla="*/ 2050 w 2726"/>
                  <a:gd name="T5" fmla="*/ 2203 h 2218"/>
                  <a:gd name="T6" fmla="*/ 1991 w 2726"/>
                  <a:gd name="T7" fmla="*/ 2157 h 2218"/>
                  <a:gd name="T8" fmla="*/ 1941 w 2726"/>
                  <a:gd name="T9" fmla="*/ 2069 h 2218"/>
                  <a:gd name="T10" fmla="*/ 1909 w 2726"/>
                  <a:gd name="T11" fmla="*/ 1925 h 2218"/>
                  <a:gd name="T12" fmla="*/ 1899 w 2726"/>
                  <a:gd name="T13" fmla="*/ 1832 h 2218"/>
                  <a:gd name="T14" fmla="*/ 1837 w 2726"/>
                  <a:gd name="T15" fmla="*/ 1655 h 2218"/>
                  <a:gd name="T16" fmla="*/ 1728 w 2726"/>
                  <a:gd name="T17" fmla="*/ 1498 h 2218"/>
                  <a:gd name="T18" fmla="*/ 1554 w 2726"/>
                  <a:gd name="T19" fmla="*/ 1331 h 2218"/>
                  <a:gd name="T20" fmla="*/ 1263 w 2726"/>
                  <a:gd name="T21" fmla="*/ 1139 h 2218"/>
                  <a:gd name="T22" fmla="*/ 1081 w 2726"/>
                  <a:gd name="T23" fmla="*/ 1050 h 2218"/>
                  <a:gd name="T24" fmla="*/ 757 w 2726"/>
                  <a:gd name="T25" fmla="*/ 1025 h 2218"/>
                  <a:gd name="T26" fmla="*/ 313 w 2726"/>
                  <a:gd name="T27" fmla="*/ 1040 h 2218"/>
                  <a:gd name="T28" fmla="*/ 118 w 2726"/>
                  <a:gd name="T29" fmla="*/ 1017 h 2218"/>
                  <a:gd name="T30" fmla="*/ 19 w 2726"/>
                  <a:gd name="T31" fmla="*/ 956 h 2218"/>
                  <a:gd name="T32" fmla="*/ 12 w 2726"/>
                  <a:gd name="T33" fmla="*/ 926 h 2218"/>
                  <a:gd name="T34" fmla="*/ 302 w 2726"/>
                  <a:gd name="T35" fmla="*/ 641 h 2218"/>
                  <a:gd name="T36" fmla="*/ 590 w 2726"/>
                  <a:gd name="T37" fmla="*/ 409 h 2218"/>
                  <a:gd name="T38" fmla="*/ 939 w 2726"/>
                  <a:gd name="T39" fmla="*/ 190 h 2218"/>
                  <a:gd name="T40" fmla="*/ 1276 w 2726"/>
                  <a:gd name="T41" fmla="*/ 52 h 2218"/>
                  <a:gd name="T42" fmla="*/ 1474 w 2726"/>
                  <a:gd name="T43" fmla="*/ 10 h 2218"/>
                  <a:gd name="T44" fmla="*/ 1675 w 2726"/>
                  <a:gd name="T45" fmla="*/ 1 h 2218"/>
                  <a:gd name="T46" fmla="*/ 1872 w 2726"/>
                  <a:gd name="T47" fmla="*/ 33 h 2218"/>
                  <a:gd name="T48" fmla="*/ 2066 w 2726"/>
                  <a:gd name="T49" fmla="*/ 114 h 2218"/>
                  <a:gd name="T50" fmla="*/ 2252 w 2726"/>
                  <a:gd name="T51" fmla="*/ 249 h 2218"/>
                  <a:gd name="T52" fmla="*/ 2384 w 2726"/>
                  <a:gd name="T53" fmla="*/ 390 h 2218"/>
                  <a:gd name="T54" fmla="*/ 2454 w 2726"/>
                  <a:gd name="T55" fmla="*/ 452 h 2218"/>
                  <a:gd name="T56" fmla="*/ 2576 w 2726"/>
                  <a:gd name="T57" fmla="*/ 608 h 2218"/>
                  <a:gd name="T58" fmla="*/ 2668 w 2726"/>
                  <a:gd name="T59" fmla="*/ 792 h 2218"/>
                  <a:gd name="T60" fmla="*/ 2723 w 2726"/>
                  <a:gd name="T61" fmla="*/ 1031 h 2218"/>
                  <a:gd name="T62" fmla="*/ 2708 w 2726"/>
                  <a:gd name="T63" fmla="*/ 1323 h 2218"/>
                  <a:gd name="T64" fmla="*/ 2595 w 2726"/>
                  <a:gd name="T65" fmla="*/ 1668 h 2218"/>
                  <a:gd name="T66" fmla="*/ 2348 w 2726"/>
                  <a:gd name="T67" fmla="*/ 2064 h 2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726" h="2218">
                    <a:moveTo>
                      <a:pt x="2261" y="2172"/>
                    </a:moveTo>
                    <a:lnTo>
                      <a:pt x="2251" y="2179"/>
                    </a:lnTo>
                    <a:lnTo>
                      <a:pt x="2187" y="2206"/>
                    </a:lnTo>
                    <a:lnTo>
                      <a:pt x="2130" y="2218"/>
                    </a:lnTo>
                    <a:lnTo>
                      <a:pt x="2082" y="2213"/>
                    </a:lnTo>
                    <a:lnTo>
                      <a:pt x="2050" y="2203"/>
                    </a:lnTo>
                    <a:lnTo>
                      <a:pt x="2020" y="2186"/>
                    </a:lnTo>
                    <a:lnTo>
                      <a:pt x="1991" y="2157"/>
                    </a:lnTo>
                    <a:lnTo>
                      <a:pt x="1964" y="2120"/>
                    </a:lnTo>
                    <a:lnTo>
                      <a:pt x="1941" y="2069"/>
                    </a:lnTo>
                    <a:lnTo>
                      <a:pt x="1922" y="2005"/>
                    </a:lnTo>
                    <a:lnTo>
                      <a:pt x="1909" y="1925"/>
                    </a:lnTo>
                    <a:lnTo>
                      <a:pt x="1905" y="1879"/>
                    </a:lnTo>
                    <a:lnTo>
                      <a:pt x="1899" y="1832"/>
                    </a:lnTo>
                    <a:lnTo>
                      <a:pt x="1876" y="1741"/>
                    </a:lnTo>
                    <a:lnTo>
                      <a:pt x="1837" y="1655"/>
                    </a:lnTo>
                    <a:lnTo>
                      <a:pt x="1788" y="1574"/>
                    </a:lnTo>
                    <a:lnTo>
                      <a:pt x="1728" y="1498"/>
                    </a:lnTo>
                    <a:lnTo>
                      <a:pt x="1662" y="1427"/>
                    </a:lnTo>
                    <a:lnTo>
                      <a:pt x="1554" y="1331"/>
                    </a:lnTo>
                    <a:lnTo>
                      <a:pt x="1402" y="1223"/>
                    </a:lnTo>
                    <a:lnTo>
                      <a:pt x="1263" y="1139"/>
                    </a:lnTo>
                    <a:lnTo>
                      <a:pt x="1106" y="1060"/>
                    </a:lnTo>
                    <a:lnTo>
                      <a:pt x="1081" y="1050"/>
                    </a:lnTo>
                    <a:lnTo>
                      <a:pt x="963" y="1037"/>
                    </a:lnTo>
                    <a:lnTo>
                      <a:pt x="757" y="1025"/>
                    </a:lnTo>
                    <a:lnTo>
                      <a:pt x="503" y="1031"/>
                    </a:lnTo>
                    <a:lnTo>
                      <a:pt x="313" y="1040"/>
                    </a:lnTo>
                    <a:lnTo>
                      <a:pt x="207" y="1037"/>
                    </a:lnTo>
                    <a:lnTo>
                      <a:pt x="118" y="1017"/>
                    </a:lnTo>
                    <a:lnTo>
                      <a:pt x="58" y="985"/>
                    </a:lnTo>
                    <a:lnTo>
                      <a:pt x="19" y="956"/>
                    </a:lnTo>
                    <a:lnTo>
                      <a:pt x="0" y="939"/>
                    </a:lnTo>
                    <a:lnTo>
                      <a:pt x="12" y="926"/>
                    </a:lnTo>
                    <a:lnTo>
                      <a:pt x="138" y="795"/>
                    </a:lnTo>
                    <a:lnTo>
                      <a:pt x="302" y="641"/>
                    </a:lnTo>
                    <a:lnTo>
                      <a:pt x="438" y="527"/>
                    </a:lnTo>
                    <a:lnTo>
                      <a:pt x="590" y="409"/>
                    </a:lnTo>
                    <a:lnTo>
                      <a:pt x="759" y="295"/>
                    </a:lnTo>
                    <a:lnTo>
                      <a:pt x="939" y="190"/>
                    </a:lnTo>
                    <a:lnTo>
                      <a:pt x="1129" y="102"/>
                    </a:lnTo>
                    <a:lnTo>
                      <a:pt x="1276" y="52"/>
                    </a:lnTo>
                    <a:lnTo>
                      <a:pt x="1375" y="27"/>
                    </a:lnTo>
                    <a:lnTo>
                      <a:pt x="1474" y="10"/>
                    </a:lnTo>
                    <a:lnTo>
                      <a:pt x="1575" y="0"/>
                    </a:lnTo>
                    <a:lnTo>
                      <a:pt x="1675" y="1"/>
                    </a:lnTo>
                    <a:lnTo>
                      <a:pt x="1774" y="12"/>
                    </a:lnTo>
                    <a:lnTo>
                      <a:pt x="1872" y="33"/>
                    </a:lnTo>
                    <a:lnTo>
                      <a:pt x="1970" y="68"/>
                    </a:lnTo>
                    <a:lnTo>
                      <a:pt x="2066" y="114"/>
                    </a:lnTo>
                    <a:lnTo>
                      <a:pt x="2160" y="174"/>
                    </a:lnTo>
                    <a:lnTo>
                      <a:pt x="2252" y="249"/>
                    </a:lnTo>
                    <a:lnTo>
                      <a:pt x="2340" y="338"/>
                    </a:lnTo>
                    <a:lnTo>
                      <a:pt x="2384" y="390"/>
                    </a:lnTo>
                    <a:lnTo>
                      <a:pt x="2390" y="395"/>
                    </a:lnTo>
                    <a:lnTo>
                      <a:pt x="2454" y="452"/>
                    </a:lnTo>
                    <a:lnTo>
                      <a:pt x="2526" y="536"/>
                    </a:lnTo>
                    <a:lnTo>
                      <a:pt x="2576" y="608"/>
                    </a:lnTo>
                    <a:lnTo>
                      <a:pt x="2625" y="693"/>
                    </a:lnTo>
                    <a:lnTo>
                      <a:pt x="2668" y="792"/>
                    </a:lnTo>
                    <a:lnTo>
                      <a:pt x="2703" y="904"/>
                    </a:lnTo>
                    <a:lnTo>
                      <a:pt x="2723" y="1031"/>
                    </a:lnTo>
                    <a:lnTo>
                      <a:pt x="2726" y="1171"/>
                    </a:lnTo>
                    <a:lnTo>
                      <a:pt x="2708" y="1323"/>
                    </a:lnTo>
                    <a:lnTo>
                      <a:pt x="2665" y="1489"/>
                    </a:lnTo>
                    <a:lnTo>
                      <a:pt x="2595" y="1668"/>
                    </a:lnTo>
                    <a:lnTo>
                      <a:pt x="2490" y="1861"/>
                    </a:lnTo>
                    <a:lnTo>
                      <a:pt x="2348" y="2064"/>
                    </a:lnTo>
                    <a:lnTo>
                      <a:pt x="2261" y="2172"/>
                    </a:lnTo>
                    <a:close/>
                  </a:path>
                </a:pathLst>
              </a:custGeom>
              <a:solidFill>
                <a:srgbClr val="E2525E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cxnSp>
            <p:nvCxnSpPr>
              <p:cNvPr id="56" name="직선 연결선 55"/>
              <p:cNvCxnSpPr>
                <a:stCxn id="69" idx="18"/>
              </p:cNvCxnSpPr>
              <p:nvPr/>
            </p:nvCxnSpPr>
            <p:spPr>
              <a:xfrm flipV="1">
                <a:off x="6182009" y="3350879"/>
                <a:ext cx="394419" cy="777719"/>
              </a:xfrm>
              <a:prstGeom prst="line">
                <a:avLst/>
              </a:prstGeom>
              <a:ln w="6985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모서리가 둥근 직사각형 6"/>
              <p:cNvSpPr/>
              <p:nvPr/>
            </p:nvSpPr>
            <p:spPr>
              <a:xfrm>
                <a:off x="-8014410" y="-1285938"/>
                <a:ext cx="9540617" cy="1032340"/>
              </a:xfrm>
              <a:prstGeom prst="roundRect">
                <a:avLst>
                  <a:gd name="adj" fmla="val 13825"/>
                </a:avLst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lnSpc>
                    <a:spcPct val="150000"/>
                  </a:lnSpc>
                  <a:defRPr/>
                </a:pPr>
                <a:r>
                  <a:rPr lang="ko-KR" altLang="en-US" b="1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HY견고딕" pitchFamily="18" charset="-127"/>
                    <a:ea typeface="HY견고딕" pitchFamily="18" charset="-127"/>
                  </a:rPr>
                  <a:t>이준호</a:t>
                </a:r>
                <a:r>
                  <a:rPr lang="en-US" altLang="ko-KR" b="1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HY견고딕" pitchFamily="18" charset="-127"/>
                    <a:ea typeface="HY견고딕" pitchFamily="18" charset="-127"/>
                  </a:rPr>
                  <a:t> </a:t>
                </a:r>
                <a:r>
                  <a:rPr lang="ko-KR" altLang="en-US" b="1" kern="0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HY견고딕" pitchFamily="18" charset="-127"/>
                    <a:ea typeface="HY견고딕" pitchFamily="18" charset="-127"/>
                  </a:rPr>
                  <a:t>전국현 박재성 </a:t>
                </a:r>
                <a:r>
                  <a:rPr lang="ko-KR" altLang="en-US" b="1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HY견고딕" pitchFamily="18" charset="-127"/>
                    <a:ea typeface="HY견고딕" pitchFamily="18" charset="-127"/>
                  </a:rPr>
                  <a:t>전소윤</a:t>
                </a:r>
                <a:r>
                  <a:rPr lang="en-US" altLang="ko-KR" b="1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HY견고딕" pitchFamily="18" charset="-127"/>
                    <a:ea typeface="HY견고딕" pitchFamily="18" charset="-127"/>
                  </a:rPr>
                  <a:t> </a:t>
                </a:r>
                <a:r>
                  <a:rPr lang="ko-KR" altLang="en-US" b="1" kern="0" dirty="0" err="1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HY견고딕" pitchFamily="18" charset="-127"/>
                    <a:ea typeface="HY견고딕" pitchFamily="18" charset="-127"/>
                  </a:rPr>
                  <a:t>김하림</a:t>
                </a:r>
                <a:endParaRPr lang="ko-KR" altLang="en-US" sz="2000" b="1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3" name="모서리가 둥근 직사각형 72"/>
              <p:cNvSpPr/>
              <p:nvPr/>
            </p:nvSpPr>
            <p:spPr>
              <a:xfrm>
                <a:off x="5528020" y="1687645"/>
                <a:ext cx="1691362" cy="1682925"/>
              </a:xfrm>
              <a:prstGeom prst="roundRect">
                <a:avLst>
                  <a:gd name="adj" fmla="val 11043"/>
                </a:avLst>
              </a:prstGeom>
              <a:no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>
                  <a:solidFill>
                    <a:prstClr val="white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  <p:sp>
          <p:nvSpPr>
            <p:cNvPr id="79" name="모서리가 둥근 직사각형 78"/>
            <p:cNvSpPr/>
            <p:nvPr/>
          </p:nvSpPr>
          <p:spPr>
            <a:xfrm rot="1800000">
              <a:off x="5724065" y="3338725"/>
              <a:ext cx="468000" cy="4688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0" name="모서리가 둥근 직사각형 79"/>
            <p:cNvSpPr/>
            <p:nvPr/>
          </p:nvSpPr>
          <p:spPr>
            <a:xfrm rot="3600000">
              <a:off x="5990713" y="3272580"/>
              <a:ext cx="324000" cy="4688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모서리가 둥근 직사각형 80"/>
            <p:cNvSpPr/>
            <p:nvPr/>
          </p:nvSpPr>
          <p:spPr>
            <a:xfrm>
              <a:off x="5875993" y="3527947"/>
              <a:ext cx="216000" cy="4688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85" name="그룹 84"/>
            <p:cNvGrpSpPr/>
            <p:nvPr/>
          </p:nvGrpSpPr>
          <p:grpSpPr>
            <a:xfrm flipV="1">
              <a:off x="5764988" y="4263317"/>
              <a:ext cx="468000" cy="440811"/>
              <a:chOff x="5876465" y="3286425"/>
              <a:chExt cx="468000" cy="440811"/>
            </a:xfrm>
          </p:grpSpPr>
          <p:sp>
            <p:nvSpPr>
              <p:cNvPr id="82" name="모서리가 둥근 직사각형 81"/>
              <p:cNvSpPr/>
              <p:nvPr/>
            </p:nvSpPr>
            <p:spPr>
              <a:xfrm rot="1800000">
                <a:off x="5876465" y="3491125"/>
                <a:ext cx="468000" cy="4688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83" name="모서리가 둥근 직사각형 82"/>
              <p:cNvSpPr/>
              <p:nvPr/>
            </p:nvSpPr>
            <p:spPr>
              <a:xfrm rot="3600000">
                <a:off x="6143113" y="3424980"/>
                <a:ext cx="324000" cy="4688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84" name="모서리가 둥근 직사각형 83"/>
              <p:cNvSpPr/>
              <p:nvPr/>
            </p:nvSpPr>
            <p:spPr>
              <a:xfrm>
                <a:off x="6028393" y="3680347"/>
                <a:ext cx="216000" cy="4688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  <p:cxnSp>
          <p:nvCxnSpPr>
            <p:cNvPr id="87" name="직선 연결선 86"/>
            <p:cNvCxnSpPr/>
            <p:nvPr/>
          </p:nvCxnSpPr>
          <p:spPr>
            <a:xfrm>
              <a:off x="9709048" y="1966380"/>
              <a:ext cx="1931925" cy="0"/>
            </a:xfrm>
            <a:prstGeom prst="line">
              <a:avLst/>
            </a:prstGeom>
            <a:ln w="28575" cap="rnd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>
              <a:off x="9008339" y="1688008"/>
              <a:ext cx="1548000" cy="0"/>
            </a:xfrm>
            <a:prstGeom prst="line">
              <a:avLst/>
            </a:prstGeom>
            <a:ln w="28575" cap="rnd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/>
            <p:cNvCxnSpPr/>
            <p:nvPr/>
          </p:nvCxnSpPr>
          <p:spPr>
            <a:xfrm>
              <a:off x="10305327" y="1419494"/>
              <a:ext cx="1548000" cy="0"/>
            </a:xfrm>
            <a:prstGeom prst="line">
              <a:avLst/>
            </a:prstGeom>
            <a:ln w="28575" cap="rnd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/>
            <p:cNvCxnSpPr/>
            <p:nvPr/>
          </p:nvCxnSpPr>
          <p:spPr>
            <a:xfrm>
              <a:off x="10994249" y="5793344"/>
              <a:ext cx="972000" cy="0"/>
            </a:xfrm>
            <a:prstGeom prst="line">
              <a:avLst/>
            </a:prstGeom>
            <a:ln w="28575" cap="rnd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/>
            <p:nvPr/>
          </p:nvCxnSpPr>
          <p:spPr>
            <a:xfrm>
              <a:off x="11393146" y="6016545"/>
              <a:ext cx="756000" cy="0"/>
            </a:xfrm>
            <a:prstGeom prst="line">
              <a:avLst/>
            </a:prstGeom>
            <a:ln w="28575" cap="rnd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/>
            <p:nvPr/>
          </p:nvCxnSpPr>
          <p:spPr>
            <a:xfrm>
              <a:off x="11771146" y="5547867"/>
              <a:ext cx="432000" cy="0"/>
            </a:xfrm>
            <a:prstGeom prst="line">
              <a:avLst/>
            </a:prstGeom>
            <a:ln w="28575" cap="rnd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F53FCE23-CBEB-4E8E-BF82-E89925478160}"/>
              </a:ext>
            </a:extLst>
          </p:cNvPr>
          <p:cNvSpPr/>
          <p:nvPr/>
        </p:nvSpPr>
        <p:spPr>
          <a:xfrm>
            <a:off x="5532384" y="2287705"/>
            <a:ext cx="112723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B</a:t>
            </a:r>
            <a:r>
              <a:rPr lang="ko-KR" altLang="en-US" sz="2000" b="1" kern="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반 </a:t>
            </a:r>
            <a:r>
              <a:rPr lang="en-US" altLang="ko-KR" sz="2000" b="1" kern="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4</a:t>
            </a:r>
            <a:r>
              <a:rPr lang="ko-KR" altLang="en-US" sz="2000" b="1" kern="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조</a:t>
            </a:r>
            <a:endParaRPr lang="en-US" altLang="ko-KR" sz="2000" b="1" kern="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972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22222E-6 L -0.69336 -0.004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674" y="-2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양쪽 모서리가 둥근 사각형 145"/>
          <p:cNvSpPr/>
          <p:nvPr/>
        </p:nvSpPr>
        <p:spPr>
          <a:xfrm rot="16200000">
            <a:off x="2983972" y="-2393077"/>
            <a:ext cx="6606407" cy="11809652"/>
          </a:xfrm>
          <a:prstGeom prst="round2SameRect">
            <a:avLst>
              <a:gd name="adj1" fmla="val 6105"/>
              <a:gd name="adj2" fmla="val 0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 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g</a:t>
            </a: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605870" y="6470460"/>
            <a:ext cx="55181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Connected</a:t>
            </a:r>
            <a:r>
              <a:rPr lang="ko-KR" altLang="en-US" sz="1600" b="1" i="1" kern="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600" b="1" i="1" kern="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Car</a:t>
            </a:r>
            <a:endParaRPr lang="en-US" altLang="ko-KR" sz="2000" b="1" i="1" kern="0" dirty="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xmlns="" id="{177BFB0A-F398-4579-AA44-472491C5331E}"/>
              </a:ext>
            </a:extLst>
          </p:cNvPr>
          <p:cNvGrpSpPr/>
          <p:nvPr/>
        </p:nvGrpSpPr>
        <p:grpSpPr>
          <a:xfrm>
            <a:off x="-295457" y="78969"/>
            <a:ext cx="567469" cy="1631867"/>
            <a:chOff x="339679" y="552842"/>
            <a:chExt cx="1250974" cy="1631867"/>
          </a:xfrm>
        </p:grpSpPr>
        <p:cxnSp>
          <p:nvCxnSpPr>
            <p:cNvPr id="72" name="직선 연결선 71"/>
            <p:cNvCxnSpPr>
              <a:cxnSpLocks/>
            </p:cNvCxnSpPr>
            <p:nvPr/>
          </p:nvCxnSpPr>
          <p:spPr>
            <a:xfrm>
              <a:off x="381756" y="1961508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>
              <a:cxnSpLocks/>
            </p:cNvCxnSpPr>
            <p:nvPr/>
          </p:nvCxnSpPr>
          <p:spPr>
            <a:xfrm>
              <a:off x="780653" y="2184709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>
              <a:cxnSpLocks/>
            </p:cNvCxnSpPr>
            <p:nvPr/>
          </p:nvCxnSpPr>
          <p:spPr>
            <a:xfrm>
              <a:off x="1158653" y="1716031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>
              <a:cxnSpLocks/>
            </p:cNvCxnSpPr>
            <p:nvPr/>
          </p:nvCxnSpPr>
          <p:spPr>
            <a:xfrm>
              <a:off x="348653" y="859793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>
              <a:cxnSpLocks/>
            </p:cNvCxnSpPr>
            <p:nvPr/>
          </p:nvCxnSpPr>
          <p:spPr>
            <a:xfrm>
              <a:off x="834653" y="1195825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>
              <a:cxnSpLocks/>
            </p:cNvCxnSpPr>
            <p:nvPr/>
          </p:nvCxnSpPr>
          <p:spPr>
            <a:xfrm>
              <a:off x="339679" y="552842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10971348" y="419270"/>
            <a:ext cx="952662" cy="893243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cxnSp>
          <p:nvCxnSpPr>
            <p:cNvPr id="52" name="직선 연결선 51"/>
            <p:cNvCxnSpPr>
              <a:cxnSpLocks/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588CD07D-B278-49A1-85B5-187B69F1B54D}"/>
              </a:ext>
            </a:extLst>
          </p:cNvPr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 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xmlns="" id="{1001F23B-7C71-4256-992E-68F62A06B108}"/>
              </a:ext>
            </a:extLst>
          </p:cNvPr>
          <p:cNvCxnSpPr>
            <a:cxnSpLocks/>
          </p:cNvCxnSpPr>
          <p:nvPr/>
        </p:nvCxnSpPr>
        <p:spPr>
          <a:xfrm>
            <a:off x="382349" y="939842"/>
            <a:ext cx="5580441" cy="0"/>
          </a:xfrm>
          <a:prstGeom prst="line">
            <a:avLst/>
          </a:prstGeom>
          <a:ln w="28575">
            <a:solidFill>
              <a:srgbClr val="5EC9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xmlns="" id="{C55BE370-31FE-4FAB-AB79-9490DC8086D2}"/>
              </a:ext>
            </a:extLst>
          </p:cNvPr>
          <p:cNvSpPr/>
          <p:nvPr/>
        </p:nvSpPr>
        <p:spPr>
          <a:xfrm>
            <a:off x="3108207" y="3866126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 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5" name="AutoShape 4" descr="ê´ë ¨ ì´ë¯¸ì§">
            <a:extLst>
              <a:ext uri="{FF2B5EF4-FFF2-40B4-BE49-F238E27FC236}">
                <a16:creationId xmlns:a16="http://schemas.microsoft.com/office/drawing/2014/main" xmlns="" id="{4EF67FFC-063A-4F36-96C4-8D45AE8838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45936" y="389839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xmlns="" id="{F7D36F84-2CDA-4284-812D-DF32C9E20879}"/>
              </a:ext>
            </a:extLst>
          </p:cNvPr>
          <p:cNvSpPr/>
          <p:nvPr/>
        </p:nvSpPr>
        <p:spPr>
          <a:xfrm>
            <a:off x="2230383" y="3536942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 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8" name="AutoShape 4" descr="ê´ë ¨ ì´ë¯¸ì§">
            <a:extLst>
              <a:ext uri="{FF2B5EF4-FFF2-40B4-BE49-F238E27FC236}">
                <a16:creationId xmlns:a16="http://schemas.microsoft.com/office/drawing/2014/main" xmlns="" id="{743C2CFA-A325-42D8-9CC4-DCD12CD468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68112" y="356920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F027C59-E417-4225-B574-623B422BF2B3}"/>
              </a:ext>
            </a:extLst>
          </p:cNvPr>
          <p:cNvSpPr txBox="1"/>
          <p:nvPr/>
        </p:nvSpPr>
        <p:spPr>
          <a:xfrm>
            <a:off x="7609005" y="506669"/>
            <a:ext cx="3811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프로젝트 구현 방법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BD4D7AA5-79BA-4957-A7B6-E162DA06D6AA}"/>
              </a:ext>
            </a:extLst>
          </p:cNvPr>
          <p:cNvGrpSpPr/>
          <p:nvPr/>
        </p:nvGrpSpPr>
        <p:grpSpPr>
          <a:xfrm>
            <a:off x="1907942" y="1874884"/>
            <a:ext cx="2398738" cy="1592110"/>
            <a:chOff x="1923984" y="1718892"/>
            <a:chExt cx="2398738" cy="1301032"/>
          </a:xfrm>
        </p:grpSpPr>
        <p:sp>
          <p:nvSpPr>
            <p:cNvPr id="69" name="오각형 7">
              <a:extLst>
                <a:ext uri="{FF2B5EF4-FFF2-40B4-BE49-F238E27FC236}">
                  <a16:creationId xmlns:a16="http://schemas.microsoft.com/office/drawing/2014/main" xmlns="" id="{D24FE447-B7FD-4099-B130-DD1F854D3B25}"/>
                </a:ext>
              </a:extLst>
            </p:cNvPr>
            <p:cNvSpPr/>
            <p:nvPr/>
          </p:nvSpPr>
          <p:spPr>
            <a:xfrm>
              <a:off x="1923984" y="1718892"/>
              <a:ext cx="2398738" cy="1301032"/>
            </a:xfrm>
            <a:prstGeom prst="homePlate">
              <a:avLst>
                <a:gd name="adj" fmla="val 22973"/>
              </a:avLst>
            </a:prstGeom>
            <a:solidFill>
              <a:srgbClr val="1F36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9A2FB6DB-3F38-4042-BDB1-1F936FE6E12B}"/>
                </a:ext>
              </a:extLst>
            </p:cNvPr>
            <p:cNvSpPr txBox="1"/>
            <p:nvPr/>
          </p:nvSpPr>
          <p:spPr>
            <a:xfrm>
              <a:off x="2009782" y="1942511"/>
              <a:ext cx="2115648" cy="679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2"/>
                  </a:solidFill>
                  <a:latin typeface="HY견고딕" pitchFamily="18" charset="-127"/>
                  <a:ea typeface="HY견고딕" pitchFamily="18" charset="-127"/>
                </a:rPr>
                <a:t>자율주행  </a:t>
              </a:r>
              <a:endParaRPr lang="en-US" altLang="ko-KR" sz="2400" b="1" dirty="0">
                <a:solidFill>
                  <a:schemeClr val="bg2"/>
                </a:solidFill>
                <a:latin typeface="HY견고딕" pitchFamily="18" charset="-127"/>
                <a:ea typeface="HY견고딕" pitchFamily="18" charset="-127"/>
              </a:endParaRPr>
            </a:p>
            <a:p>
              <a:r>
                <a:rPr lang="ko-KR" altLang="en-US" sz="2400" b="1" dirty="0">
                  <a:solidFill>
                    <a:schemeClr val="bg2"/>
                  </a:solidFill>
                  <a:latin typeface="HY견고딕" pitchFamily="18" charset="-127"/>
                  <a:ea typeface="HY견고딕" pitchFamily="18" charset="-127"/>
                </a:rPr>
                <a:t>데이터 처리 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583212A0-B99A-44B1-B6F7-A074C48B6EED}"/>
              </a:ext>
            </a:extLst>
          </p:cNvPr>
          <p:cNvGrpSpPr/>
          <p:nvPr/>
        </p:nvGrpSpPr>
        <p:grpSpPr>
          <a:xfrm>
            <a:off x="4793540" y="1874884"/>
            <a:ext cx="5288752" cy="1811562"/>
            <a:chOff x="4809582" y="1570086"/>
            <a:chExt cx="5288752" cy="181156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9569BA44-8DF9-42D7-9AC3-732C81C61730}"/>
                </a:ext>
              </a:extLst>
            </p:cNvPr>
            <p:cNvSpPr txBox="1"/>
            <p:nvPr/>
          </p:nvSpPr>
          <p:spPr>
            <a:xfrm>
              <a:off x="5236258" y="1627322"/>
              <a:ext cx="486207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HY견고딕" pitchFamily="18" charset="-127"/>
                  <a:ea typeface="HY견고딕" pitchFamily="18" charset="-127"/>
                </a:rPr>
                <a:t>Resolution</a:t>
              </a:r>
              <a:r>
                <a:rPr lang="ko-KR" altLang="en-US" dirty="0"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dirty="0">
                  <a:latin typeface="HY견고딕" pitchFamily="18" charset="-127"/>
                  <a:ea typeface="HY견고딕" pitchFamily="18" charset="-127"/>
                </a:rPr>
                <a:t>: 320 * 240</a:t>
              </a:r>
            </a:p>
            <a:p>
              <a:r>
                <a:rPr lang="en-US" altLang="ko-KR" dirty="0">
                  <a:latin typeface="HY견고딕" pitchFamily="18" charset="-127"/>
                  <a:ea typeface="HY견고딕" pitchFamily="18" charset="-127"/>
                </a:rPr>
                <a:t>Frame : 20/s</a:t>
              </a:r>
            </a:p>
            <a:p>
              <a:r>
                <a:rPr lang="en-US" altLang="ko-KR" dirty="0">
                  <a:latin typeface="HY견고딕" pitchFamily="18" charset="-127"/>
                  <a:ea typeface="HY견고딕" pitchFamily="18" charset="-127"/>
                </a:rPr>
                <a:t>Label : </a:t>
              </a:r>
              <a:r>
                <a:rPr lang="en-US" altLang="ko-KR" dirty="0" smtClean="0">
                  <a:latin typeface="HY견고딕" pitchFamily="18" charset="-127"/>
                  <a:ea typeface="HY견고딕" pitchFamily="18" charset="-127"/>
                </a:rPr>
                <a:t>forward /left /right /backward </a:t>
              </a:r>
              <a:endParaRPr lang="en-US" altLang="ko-KR" dirty="0">
                <a:latin typeface="HY견고딕" pitchFamily="18" charset="-127"/>
                <a:ea typeface="HY견고딕" pitchFamily="18" charset="-127"/>
              </a:endParaRPr>
            </a:p>
            <a:p>
              <a:r>
                <a:rPr lang="en-US" altLang="ko-KR" dirty="0" err="1">
                  <a:latin typeface="HY견고딕" pitchFamily="18" charset="-127"/>
                  <a:ea typeface="HY견고딕" pitchFamily="18" charset="-127"/>
                </a:rPr>
                <a:t>roi</a:t>
              </a:r>
              <a:r>
                <a:rPr lang="en-US" altLang="ko-KR" dirty="0">
                  <a:latin typeface="HY견고딕" pitchFamily="18" charset="-127"/>
                  <a:ea typeface="HY견고딕" pitchFamily="18" charset="-127"/>
                </a:rPr>
                <a:t> = </a:t>
              </a:r>
              <a:r>
                <a:rPr lang="en-US" altLang="ko-KR" dirty="0" err="1">
                  <a:latin typeface="HY견고딕" pitchFamily="18" charset="-127"/>
                  <a:ea typeface="HY견고딕" pitchFamily="18" charset="-127"/>
                </a:rPr>
                <a:t>img</a:t>
              </a:r>
              <a:r>
                <a:rPr lang="en-US" altLang="ko-KR" dirty="0">
                  <a:latin typeface="HY견고딕" pitchFamily="18" charset="-127"/>
                  <a:ea typeface="HY견고딕" pitchFamily="18" charset="-127"/>
                </a:rPr>
                <a:t>[500:720, 50:1200]</a:t>
              </a:r>
            </a:p>
            <a:p>
              <a:r>
                <a:rPr lang="en-US" altLang="ko-KR" dirty="0">
                  <a:latin typeface="HY견고딕" pitchFamily="18" charset="-127"/>
                  <a:ea typeface="HY견고딕" pitchFamily="18" charset="-127"/>
                </a:rPr>
                <a:t>Position</a:t>
              </a:r>
              <a:r>
                <a:rPr lang="ko-KR" altLang="en-US" dirty="0"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dirty="0">
                  <a:latin typeface="HY견고딕" pitchFamily="18" charset="-127"/>
                  <a:ea typeface="HY견고딕" pitchFamily="18" charset="-127"/>
                </a:rPr>
                <a:t>=</a:t>
              </a:r>
              <a:r>
                <a:rPr lang="ko-KR" altLang="en-US" dirty="0"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dirty="0" err="1">
                  <a:latin typeface="HY견고딕" pitchFamily="18" charset="-127"/>
                  <a:ea typeface="HY견고딕" pitchFamily="18" charset="-127"/>
                </a:rPr>
                <a:t>car_distance_data</a:t>
              </a:r>
              <a:endParaRPr lang="en-US" altLang="ko-KR" dirty="0">
                <a:latin typeface="HY견고딕" pitchFamily="18" charset="-127"/>
                <a:ea typeface="HY견고딕" pitchFamily="18" charset="-127"/>
              </a:endParaRPr>
            </a:p>
            <a:p>
              <a:endParaRPr lang="ko-KR" altLang="en-US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5" name="갈매기형 수장 10">
              <a:extLst>
                <a:ext uri="{FF2B5EF4-FFF2-40B4-BE49-F238E27FC236}">
                  <a16:creationId xmlns:a16="http://schemas.microsoft.com/office/drawing/2014/main" xmlns="" id="{9C070940-BAF0-4FF1-9BC0-0979E148DA39}"/>
                </a:ext>
              </a:extLst>
            </p:cNvPr>
            <p:cNvSpPr/>
            <p:nvPr/>
          </p:nvSpPr>
          <p:spPr>
            <a:xfrm>
              <a:off x="4809582" y="1570086"/>
              <a:ext cx="5288752" cy="1592111"/>
            </a:xfrm>
            <a:prstGeom prst="chevron">
              <a:avLst>
                <a:gd name="adj" fmla="val 23727"/>
              </a:avLst>
            </a:prstGeom>
            <a:noFill/>
            <a:ln w="38100">
              <a:solidFill>
                <a:srgbClr val="1F36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xmlns="" id="{5FF37FAD-375D-4BB9-B75F-FA485793DAFF}"/>
              </a:ext>
            </a:extLst>
          </p:cNvPr>
          <p:cNvGrpSpPr/>
          <p:nvPr/>
        </p:nvGrpSpPr>
        <p:grpSpPr>
          <a:xfrm>
            <a:off x="1892796" y="3765530"/>
            <a:ext cx="2398738" cy="1547577"/>
            <a:chOff x="1923984" y="1718892"/>
            <a:chExt cx="2398738" cy="1301032"/>
          </a:xfrm>
        </p:grpSpPr>
        <p:sp>
          <p:nvSpPr>
            <p:cNvPr id="89" name="오각형 7">
              <a:extLst>
                <a:ext uri="{FF2B5EF4-FFF2-40B4-BE49-F238E27FC236}">
                  <a16:creationId xmlns:a16="http://schemas.microsoft.com/office/drawing/2014/main" xmlns="" id="{C90E528C-5B89-4E3E-BA57-7A5261CE8D54}"/>
                </a:ext>
              </a:extLst>
            </p:cNvPr>
            <p:cNvSpPr/>
            <p:nvPr/>
          </p:nvSpPr>
          <p:spPr>
            <a:xfrm>
              <a:off x="1923984" y="1718892"/>
              <a:ext cx="2398738" cy="1301032"/>
            </a:xfrm>
            <a:prstGeom prst="homePlate">
              <a:avLst>
                <a:gd name="adj" fmla="val 22973"/>
              </a:avLst>
            </a:prstGeom>
            <a:solidFill>
              <a:srgbClr val="1F36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xmlns="" id="{A5D767FD-200D-4D8D-9A13-55E57BC781AC}"/>
                </a:ext>
              </a:extLst>
            </p:cNvPr>
            <p:cNvSpPr txBox="1"/>
            <p:nvPr/>
          </p:nvSpPr>
          <p:spPr>
            <a:xfrm>
              <a:off x="2009782" y="1942511"/>
              <a:ext cx="2115648" cy="698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2"/>
                  </a:solidFill>
                  <a:latin typeface="HY견고딕" pitchFamily="18" charset="-127"/>
                  <a:ea typeface="HY견고딕" pitchFamily="18" charset="-127"/>
                </a:rPr>
                <a:t>Connected</a:t>
              </a:r>
              <a:r>
                <a:rPr lang="ko-KR" altLang="en-US" sz="2400" b="1" dirty="0">
                  <a:solidFill>
                    <a:schemeClr val="bg2"/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  <a:endParaRPr lang="en-US" altLang="ko-KR" sz="2400" b="1" dirty="0">
                <a:solidFill>
                  <a:schemeClr val="bg2"/>
                </a:solidFill>
                <a:latin typeface="HY견고딕" pitchFamily="18" charset="-127"/>
                <a:ea typeface="HY견고딕" pitchFamily="18" charset="-127"/>
              </a:endParaRPr>
            </a:p>
            <a:p>
              <a:r>
                <a:rPr lang="ko-KR" altLang="en-US" sz="2400" b="1" dirty="0">
                  <a:solidFill>
                    <a:schemeClr val="bg2"/>
                  </a:solidFill>
                  <a:latin typeface="HY견고딕" pitchFamily="18" charset="-127"/>
                  <a:ea typeface="HY견고딕" pitchFamily="18" charset="-127"/>
                </a:rPr>
                <a:t>구현 </a:t>
              </a:r>
              <a:endParaRPr lang="en-US" altLang="ko-KR" sz="2400" b="1" dirty="0">
                <a:solidFill>
                  <a:schemeClr val="bg2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4E3205BB-46D0-4948-9024-58927672CAB2}"/>
              </a:ext>
            </a:extLst>
          </p:cNvPr>
          <p:cNvGrpSpPr/>
          <p:nvPr/>
        </p:nvGrpSpPr>
        <p:grpSpPr>
          <a:xfrm>
            <a:off x="4849688" y="3711706"/>
            <a:ext cx="6157929" cy="2143873"/>
            <a:chOff x="4865730" y="3406908"/>
            <a:chExt cx="6157929" cy="2143873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xmlns="" id="{22E66C76-B987-4357-A478-1304C0924A56}"/>
                </a:ext>
              </a:extLst>
            </p:cNvPr>
            <p:cNvSpPr txBox="1"/>
            <p:nvPr/>
          </p:nvSpPr>
          <p:spPr>
            <a:xfrm>
              <a:off x="5306778" y="3519456"/>
              <a:ext cx="5716881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HY견고딕" pitchFamily="18" charset="-127"/>
                  <a:ea typeface="HY견고딕" pitchFamily="18" charset="-127"/>
                </a:rPr>
                <a:t>Socket List =&gt; listen(5)</a:t>
              </a:r>
            </a:p>
            <a:p>
              <a:r>
                <a:rPr lang="en-US" altLang="ko-KR" dirty="0" err="1">
                  <a:latin typeface="HY견고딕" pitchFamily="18" charset="-127"/>
                  <a:ea typeface="HY견고딕" pitchFamily="18" charset="-127"/>
                </a:rPr>
                <a:t>Multi_client</a:t>
              </a:r>
              <a:r>
                <a:rPr lang="en-US" altLang="ko-KR" dirty="0">
                  <a:latin typeface="HY견고딕" pitchFamily="18" charset="-127"/>
                  <a:ea typeface="HY견고딕" pitchFamily="18" charset="-127"/>
                </a:rPr>
                <a:t>[index] </a:t>
              </a:r>
              <a:endParaRPr lang="en-US" altLang="ko-KR" dirty="0" smtClean="0">
                <a:latin typeface="HY견고딕" pitchFamily="18" charset="-127"/>
                <a:ea typeface="HY견고딕" pitchFamily="18" charset="-127"/>
              </a:endParaRPr>
            </a:p>
            <a:p>
              <a:r>
                <a:rPr lang="en-US" altLang="ko-KR" dirty="0" smtClean="0">
                  <a:latin typeface="HY견고딕" pitchFamily="18" charset="-127"/>
                  <a:ea typeface="HY견고딕" pitchFamily="18" charset="-127"/>
                </a:rPr>
                <a:t>=&gt; </a:t>
              </a:r>
              <a:r>
                <a:rPr lang="en-US" altLang="ko-KR" dirty="0">
                  <a:latin typeface="HY견고딕" pitchFamily="18" charset="-127"/>
                  <a:ea typeface="HY견고딕" pitchFamily="18" charset="-127"/>
                </a:rPr>
                <a:t>read(</a:t>
              </a:r>
              <a:r>
                <a:rPr lang="en-US" altLang="ko-KR" dirty="0" err="1">
                  <a:latin typeface="HY견고딕" pitchFamily="18" charset="-127"/>
                  <a:ea typeface="HY견고딕" pitchFamily="18" charset="-127"/>
                </a:rPr>
                <a:t>collect_train_data</a:t>
              </a:r>
              <a:r>
                <a:rPr lang="en-US" altLang="ko-KR" dirty="0">
                  <a:latin typeface="HY견고딕" pitchFamily="18" charset="-127"/>
                  <a:ea typeface="HY견고딕" pitchFamily="18" charset="-127"/>
                </a:rPr>
                <a:t>)</a:t>
              </a:r>
            </a:p>
            <a:p>
              <a:r>
                <a:rPr lang="en-US" altLang="ko-KR" dirty="0" err="1">
                  <a:latin typeface="HY견고딕" pitchFamily="18" charset="-127"/>
                  <a:ea typeface="HY견고딕" pitchFamily="18" charset="-127"/>
                </a:rPr>
                <a:t>Server.write</a:t>
              </a:r>
              <a:r>
                <a:rPr lang="en-US" altLang="ko-KR" dirty="0">
                  <a:latin typeface="HY견고딕" pitchFamily="18" charset="-127"/>
                  <a:ea typeface="HY견고딕" pitchFamily="18" charset="-127"/>
                </a:rPr>
                <a:t>(</a:t>
              </a:r>
              <a:r>
                <a:rPr lang="en-US" altLang="ko-KR" dirty="0" err="1">
                  <a:latin typeface="HY견고딕" pitchFamily="18" charset="-127"/>
                  <a:ea typeface="HY견고딕" pitchFamily="18" charset="-127"/>
                </a:rPr>
                <a:t>steer_data</a:t>
              </a:r>
              <a:r>
                <a:rPr lang="en-US" altLang="ko-KR" dirty="0">
                  <a:latin typeface="HY견고딕" pitchFamily="18" charset="-127"/>
                  <a:ea typeface="HY견고딕" pitchFamily="18" charset="-127"/>
                </a:rPr>
                <a:t>)</a:t>
              </a:r>
            </a:p>
            <a:p>
              <a:r>
                <a:rPr lang="en-US" altLang="ko-KR" dirty="0" err="1">
                  <a:latin typeface="HY견고딕" pitchFamily="18" charset="-127"/>
                  <a:ea typeface="HY견고딕" pitchFamily="18" charset="-127"/>
                </a:rPr>
                <a:t>First_Client.read</a:t>
              </a:r>
              <a:r>
                <a:rPr lang="en-US" altLang="ko-KR" dirty="0">
                  <a:latin typeface="HY견고딕" pitchFamily="18" charset="-127"/>
                  <a:ea typeface="HY견고딕" pitchFamily="18" charset="-127"/>
                </a:rPr>
                <a:t>(</a:t>
              </a:r>
              <a:r>
                <a:rPr lang="en-US" altLang="ko-KR" dirty="0" err="1">
                  <a:latin typeface="HY견고딕" pitchFamily="18" charset="-127"/>
                  <a:ea typeface="HY견고딕" pitchFamily="18" charset="-127"/>
                </a:rPr>
                <a:t>steer_data</a:t>
              </a:r>
              <a:r>
                <a:rPr lang="en-US" altLang="ko-KR" dirty="0">
                  <a:latin typeface="HY견고딕" pitchFamily="18" charset="-127"/>
                  <a:ea typeface="HY견고딕" pitchFamily="18" charset="-127"/>
                </a:rPr>
                <a:t>)</a:t>
              </a:r>
            </a:p>
            <a:p>
              <a:endParaRPr lang="en-US" altLang="ko-KR" dirty="0">
                <a:latin typeface="HY견고딕" pitchFamily="18" charset="-127"/>
                <a:ea typeface="HY견고딕" pitchFamily="18" charset="-127"/>
              </a:endParaRPr>
            </a:p>
            <a:p>
              <a:endParaRPr lang="ko-KR" altLang="en-US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92" name="갈매기형 수장 10">
              <a:extLst>
                <a:ext uri="{FF2B5EF4-FFF2-40B4-BE49-F238E27FC236}">
                  <a16:creationId xmlns:a16="http://schemas.microsoft.com/office/drawing/2014/main" xmlns="" id="{16955003-7F7E-4C60-A7D0-AA4E92D93020}"/>
                </a:ext>
              </a:extLst>
            </p:cNvPr>
            <p:cNvSpPr/>
            <p:nvPr/>
          </p:nvSpPr>
          <p:spPr>
            <a:xfrm>
              <a:off x="4865730" y="3406908"/>
              <a:ext cx="5288752" cy="1592111"/>
            </a:xfrm>
            <a:prstGeom prst="chevron">
              <a:avLst>
                <a:gd name="adj" fmla="val 23727"/>
              </a:avLst>
            </a:prstGeom>
            <a:noFill/>
            <a:ln w="38100">
              <a:solidFill>
                <a:srgbClr val="1F36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xmlns="" id="{F27FEAFD-628D-459D-A679-A02180E34790}"/>
              </a:ext>
            </a:extLst>
          </p:cNvPr>
          <p:cNvSpPr txBox="1"/>
          <p:nvPr/>
        </p:nvSpPr>
        <p:spPr>
          <a:xfrm>
            <a:off x="436315" y="195569"/>
            <a:ext cx="101635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5EC9DC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en-US" altLang="ko-KR" sz="12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4000" dirty="0" smtClean="0">
                <a:latin typeface="HY견고딕" pitchFamily="18" charset="-127"/>
                <a:ea typeface="HY견고딕" pitchFamily="18" charset="-127"/>
              </a:rPr>
              <a:t>프로젝트</a:t>
            </a:r>
            <a:r>
              <a:rPr lang="en-US" altLang="ko-KR" sz="40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4000" dirty="0">
                <a:latin typeface="HY견고딕" pitchFamily="18" charset="-127"/>
                <a:ea typeface="HY견고딕" pitchFamily="18" charset="-127"/>
              </a:rPr>
              <a:t>개발 과정</a:t>
            </a:r>
            <a:endParaRPr lang="en-US" altLang="ko-KR" sz="2800" dirty="0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xmlns="" id="{3F33655E-7CDF-47A7-B301-F1A364F1D104}"/>
              </a:ext>
            </a:extLst>
          </p:cNvPr>
          <p:cNvGrpSpPr/>
          <p:nvPr/>
        </p:nvGrpSpPr>
        <p:grpSpPr>
          <a:xfrm>
            <a:off x="98366" y="78970"/>
            <a:ext cx="7255493" cy="6820136"/>
            <a:chOff x="0" y="-14928"/>
            <a:chExt cx="6458246" cy="6886527"/>
          </a:xfrm>
        </p:grpSpPr>
        <p:sp>
          <p:nvSpPr>
            <p:cNvPr id="148" name="Параллелограмм 17">
              <a:extLst>
                <a:ext uri="{FF2B5EF4-FFF2-40B4-BE49-F238E27FC236}">
                  <a16:creationId xmlns:a16="http://schemas.microsoft.com/office/drawing/2014/main" xmlns="" id="{2353D7B4-37D1-4F96-A862-E8B898B41A8E}"/>
                </a:ext>
              </a:extLst>
            </p:cNvPr>
            <p:cNvSpPr/>
            <p:nvPr/>
          </p:nvSpPr>
          <p:spPr>
            <a:xfrm>
              <a:off x="0" y="-14928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49" name="Прямоугольный треугольник 11">
              <a:extLst>
                <a:ext uri="{FF2B5EF4-FFF2-40B4-BE49-F238E27FC236}">
                  <a16:creationId xmlns:a16="http://schemas.microsoft.com/office/drawing/2014/main" xmlns="" id="{2A3BE2A7-55C9-4BC1-96B8-843659F0E999}"/>
                </a:ext>
              </a:extLst>
            </p:cNvPr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HY견고딕" pitchFamily="18" charset="-127"/>
                <a:ea typeface="HY견고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033094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양쪽 모서리가 둥근 사각형 137"/>
          <p:cNvSpPr/>
          <p:nvPr/>
        </p:nvSpPr>
        <p:spPr>
          <a:xfrm rot="16200000">
            <a:off x="2983972" y="-2393077"/>
            <a:ext cx="6606407" cy="11809652"/>
          </a:xfrm>
          <a:prstGeom prst="round2SameRect">
            <a:avLst>
              <a:gd name="adj1" fmla="val 6105"/>
              <a:gd name="adj2" fmla="val 0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 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g</a:t>
            </a: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605870" y="6470460"/>
            <a:ext cx="55181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Connected</a:t>
            </a:r>
            <a:r>
              <a:rPr lang="ko-KR" altLang="en-US" sz="1600" b="1" i="1" kern="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600" b="1" i="1" kern="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Car</a:t>
            </a:r>
            <a:endParaRPr lang="en-US" altLang="ko-KR" sz="2000" b="1" i="1" kern="0" dirty="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xmlns="" id="{177BFB0A-F398-4579-AA44-472491C5331E}"/>
              </a:ext>
            </a:extLst>
          </p:cNvPr>
          <p:cNvGrpSpPr/>
          <p:nvPr/>
        </p:nvGrpSpPr>
        <p:grpSpPr>
          <a:xfrm>
            <a:off x="-295457" y="78969"/>
            <a:ext cx="567469" cy="1631867"/>
            <a:chOff x="339679" y="552842"/>
            <a:chExt cx="1250974" cy="1631867"/>
          </a:xfrm>
        </p:grpSpPr>
        <p:cxnSp>
          <p:nvCxnSpPr>
            <p:cNvPr id="72" name="직선 연결선 71"/>
            <p:cNvCxnSpPr>
              <a:cxnSpLocks/>
            </p:cNvCxnSpPr>
            <p:nvPr/>
          </p:nvCxnSpPr>
          <p:spPr>
            <a:xfrm>
              <a:off x="381756" y="1961508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>
              <a:cxnSpLocks/>
            </p:cNvCxnSpPr>
            <p:nvPr/>
          </p:nvCxnSpPr>
          <p:spPr>
            <a:xfrm>
              <a:off x="780653" y="2184709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>
              <a:cxnSpLocks/>
            </p:cNvCxnSpPr>
            <p:nvPr/>
          </p:nvCxnSpPr>
          <p:spPr>
            <a:xfrm>
              <a:off x="1158653" y="1716031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>
              <a:cxnSpLocks/>
            </p:cNvCxnSpPr>
            <p:nvPr/>
          </p:nvCxnSpPr>
          <p:spPr>
            <a:xfrm>
              <a:off x="348653" y="859793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>
              <a:cxnSpLocks/>
            </p:cNvCxnSpPr>
            <p:nvPr/>
          </p:nvCxnSpPr>
          <p:spPr>
            <a:xfrm>
              <a:off x="834653" y="1195825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>
              <a:cxnSpLocks/>
            </p:cNvCxnSpPr>
            <p:nvPr/>
          </p:nvCxnSpPr>
          <p:spPr>
            <a:xfrm>
              <a:off x="339679" y="552842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10971348" y="419270"/>
            <a:ext cx="952662" cy="893243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cxnSp>
          <p:nvCxnSpPr>
            <p:cNvPr id="52" name="직선 연결선 51"/>
            <p:cNvCxnSpPr>
              <a:cxnSpLocks/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588CD07D-B278-49A1-85B5-187B69F1B54D}"/>
              </a:ext>
            </a:extLst>
          </p:cNvPr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 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xmlns="" id="{1001F23B-7C71-4256-992E-68F62A06B108}"/>
              </a:ext>
            </a:extLst>
          </p:cNvPr>
          <p:cNvCxnSpPr>
            <a:cxnSpLocks/>
          </p:cNvCxnSpPr>
          <p:nvPr/>
        </p:nvCxnSpPr>
        <p:spPr>
          <a:xfrm>
            <a:off x="382349" y="939842"/>
            <a:ext cx="5580441" cy="0"/>
          </a:xfrm>
          <a:prstGeom prst="line">
            <a:avLst/>
          </a:prstGeom>
          <a:ln w="28575">
            <a:solidFill>
              <a:srgbClr val="5EC9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xmlns="" id="{C55BE370-31FE-4FAB-AB79-9490DC8086D2}"/>
              </a:ext>
            </a:extLst>
          </p:cNvPr>
          <p:cNvSpPr/>
          <p:nvPr/>
        </p:nvSpPr>
        <p:spPr>
          <a:xfrm>
            <a:off x="3108207" y="3866126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 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5" name="AutoShape 4" descr="ê´ë ¨ ì´ë¯¸ì§">
            <a:extLst>
              <a:ext uri="{FF2B5EF4-FFF2-40B4-BE49-F238E27FC236}">
                <a16:creationId xmlns:a16="http://schemas.microsoft.com/office/drawing/2014/main" xmlns="" id="{4EF67FFC-063A-4F36-96C4-8D45AE8838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45936" y="389839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xmlns="" id="{F7D36F84-2CDA-4284-812D-DF32C9E20879}"/>
              </a:ext>
            </a:extLst>
          </p:cNvPr>
          <p:cNvSpPr/>
          <p:nvPr/>
        </p:nvSpPr>
        <p:spPr>
          <a:xfrm>
            <a:off x="2230383" y="3536942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 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8" name="AutoShape 4" descr="ê´ë ¨ ì´ë¯¸ì§">
            <a:extLst>
              <a:ext uri="{FF2B5EF4-FFF2-40B4-BE49-F238E27FC236}">
                <a16:creationId xmlns:a16="http://schemas.microsoft.com/office/drawing/2014/main" xmlns="" id="{743C2CFA-A325-42D8-9CC4-DCD12CD468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68112" y="356920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F027C59-E417-4225-B574-623B422BF2B3}"/>
              </a:ext>
            </a:extLst>
          </p:cNvPr>
          <p:cNvSpPr txBox="1"/>
          <p:nvPr/>
        </p:nvSpPr>
        <p:spPr>
          <a:xfrm>
            <a:off x="7499277" y="506669"/>
            <a:ext cx="3811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2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자율주행 데이터 학습 </a:t>
            </a:r>
          </a:p>
        </p:txBody>
      </p:sp>
      <p:sp>
        <p:nvSpPr>
          <p:cNvPr id="77" name="CustomShape 12">
            <a:extLst>
              <a:ext uri="{FF2B5EF4-FFF2-40B4-BE49-F238E27FC236}">
                <a16:creationId xmlns:a16="http://schemas.microsoft.com/office/drawing/2014/main" xmlns="" id="{78C3CA0C-B2A4-47FF-BD1B-2BEDC97E468B}"/>
              </a:ext>
            </a:extLst>
          </p:cNvPr>
          <p:cNvSpPr/>
          <p:nvPr/>
        </p:nvSpPr>
        <p:spPr>
          <a:xfrm>
            <a:off x="525390" y="1325419"/>
            <a:ext cx="2376000" cy="638640"/>
          </a:xfrm>
          <a:prstGeom prst="rect">
            <a:avLst/>
          </a:prstGeom>
          <a:solidFill>
            <a:srgbClr val="ACCC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Y견고딕" pitchFamily="18" charset="-127"/>
                <a:ea typeface="HY견고딕" pitchFamily="18" charset="-127"/>
              </a:rPr>
              <a:t>D</a:t>
            </a:r>
            <a:r>
              <a:rPr lang="en-US" sz="3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Y견고딕" pitchFamily="18" charset="-127"/>
                <a:ea typeface="HY견고딕" pitchFamily="18" charset="-127"/>
              </a:rPr>
              <a:t>ata</a:t>
            </a:r>
            <a:endParaRPr lang="en-US" sz="24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78" name="Picture 2" descr="https://files.slack.com/files-pri/TK9AY82BC-FKGPUGURY/label_data.png">
            <a:extLst>
              <a:ext uri="{FF2B5EF4-FFF2-40B4-BE49-F238E27FC236}">
                <a16:creationId xmlns:a16="http://schemas.microsoft.com/office/drawing/2014/main" xmlns="" id="{116DBEDB-3540-4C26-90C7-0DFE21CEA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748" y="1325419"/>
            <a:ext cx="569595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CustomShape 8">
            <a:extLst>
              <a:ext uri="{FF2B5EF4-FFF2-40B4-BE49-F238E27FC236}">
                <a16:creationId xmlns:a16="http://schemas.microsoft.com/office/drawing/2014/main" xmlns="" id="{86F78E23-0AEB-4B4B-95F9-86D7EA27514A}"/>
              </a:ext>
            </a:extLst>
          </p:cNvPr>
          <p:cNvSpPr/>
          <p:nvPr/>
        </p:nvSpPr>
        <p:spPr>
          <a:xfrm>
            <a:off x="620302" y="2018141"/>
            <a:ext cx="3863160" cy="29526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457200" indent="-457200">
              <a:lnSpc>
                <a:spcPct val="200000"/>
              </a:lnSpc>
              <a:buFont typeface="+mj-lt"/>
              <a:buAutoNum type="arabicParenR"/>
            </a:pPr>
            <a:r>
              <a:rPr lang="en-US" sz="2400" b="0" strike="noStrike" spc="-137" dirty="0" smtClean="0">
                <a:solidFill>
                  <a:srgbClr val="00002F"/>
                </a:solidFill>
                <a:uFill>
                  <a:solidFill>
                    <a:srgbClr val="FFFFFF"/>
                  </a:solidFill>
                </a:uFill>
                <a:latin typeface="HY견고딕" pitchFamily="18" charset="-127"/>
                <a:ea typeface="HY견고딕" pitchFamily="18" charset="-127"/>
              </a:rPr>
              <a:t>(320x</a:t>
            </a:r>
            <a:r>
              <a:rPr lang="en-US" altLang="ko-KR" sz="2400" spc="-137" dirty="0" smtClean="0">
                <a:solidFill>
                  <a:srgbClr val="00002F"/>
                </a:solidFill>
                <a:uFill>
                  <a:solidFill>
                    <a:srgbClr val="FFFFFF"/>
                  </a:solidFill>
                </a:uFill>
                <a:latin typeface="HY견고딕" pitchFamily="18" charset="-127"/>
                <a:ea typeface="HY견고딕" pitchFamily="18" charset="-127"/>
              </a:rPr>
              <a:t>120x</a:t>
            </a:r>
            <a:r>
              <a:rPr lang="en-US" sz="2400" b="0" strike="noStrike" spc="-137" dirty="0" smtClean="0">
                <a:solidFill>
                  <a:srgbClr val="00002F"/>
                </a:solidFill>
                <a:uFill>
                  <a:solidFill>
                    <a:srgbClr val="FFFFFF"/>
                  </a:solidFill>
                </a:u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en-US" sz="2400" b="0" strike="noStrike" spc="-137" dirty="0">
                <a:solidFill>
                  <a:srgbClr val="00002F"/>
                </a:solidFill>
                <a:uFill>
                  <a:solidFill>
                    <a:srgbClr val="FFFFFF"/>
                  </a:solidFill>
                </a:uFill>
                <a:latin typeface="HY견고딕" pitchFamily="18" charset="-127"/>
                <a:ea typeface="HY견고딕" pitchFamily="18" charset="-127"/>
              </a:rPr>
              <a:t>) </a:t>
            </a:r>
            <a:r>
              <a:rPr lang="ko-KR" altLang="en-US" sz="2400" b="0" strike="noStrike" spc="-137" dirty="0">
                <a:solidFill>
                  <a:srgbClr val="00002F"/>
                </a:solidFill>
                <a:uFill>
                  <a:solidFill>
                    <a:srgbClr val="FFFFFF"/>
                  </a:solidFill>
                </a:uFill>
                <a:latin typeface="HY견고딕" pitchFamily="18" charset="-127"/>
                <a:ea typeface="HY견고딕" pitchFamily="18" charset="-127"/>
              </a:rPr>
              <a:t>사이즈</a:t>
            </a:r>
            <a:endParaRPr lang="en-US" altLang="ko-K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Y견고딕" pitchFamily="18" charset="-127"/>
              <a:ea typeface="HY견고딕" pitchFamily="18" charset="-127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Y견고딕" pitchFamily="18" charset="-127"/>
                <a:ea typeface="HY견고딕" pitchFamily="18" charset="-127"/>
              </a:rPr>
              <a:t>대략 </a:t>
            </a:r>
            <a:r>
              <a:rPr lang="en-US" altLang="ko-K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Y견고딕" pitchFamily="18" charset="-127"/>
                <a:ea typeface="HY견고딕" pitchFamily="18" charset="-127"/>
              </a:rPr>
              <a:t>10,000</a:t>
            </a:r>
            <a:r>
              <a:rPr lang="ko-KR" alt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Y견고딕" pitchFamily="18" charset="-127"/>
                <a:ea typeface="HY견고딕" pitchFamily="18" charset="-127"/>
              </a:rPr>
              <a:t>개의 데이터 수집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xmlns="" id="{A62FB3D7-64AD-40C6-9B01-2AD3BA011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934" y="3750551"/>
            <a:ext cx="3362968" cy="252222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894114" y="6402244"/>
            <a:ext cx="9077233" cy="4161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지도학습</a:t>
            </a: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모의주행을 통한 데이터 생성</a:t>
            </a: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도로 사진에 주행방향 레이블 입력</a:t>
            </a:r>
            <a:endParaRPr lang="ko-KR" altLang="en-US" sz="20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F27FEAFD-628D-459D-A679-A02180E34790}"/>
              </a:ext>
            </a:extLst>
          </p:cNvPr>
          <p:cNvSpPr txBox="1"/>
          <p:nvPr/>
        </p:nvSpPr>
        <p:spPr>
          <a:xfrm>
            <a:off x="436315" y="195569"/>
            <a:ext cx="101635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5EC9DC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en-US" altLang="ko-KR" sz="12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4000" dirty="0" smtClean="0">
                <a:latin typeface="HY견고딕" pitchFamily="18" charset="-127"/>
                <a:ea typeface="HY견고딕" pitchFamily="18" charset="-127"/>
              </a:rPr>
              <a:t>프로젝트</a:t>
            </a:r>
            <a:r>
              <a:rPr lang="en-US" altLang="ko-KR" sz="40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4000" dirty="0">
                <a:latin typeface="HY견고딕" pitchFamily="18" charset="-127"/>
                <a:ea typeface="HY견고딕" pitchFamily="18" charset="-127"/>
              </a:rPr>
              <a:t>개발 과정</a:t>
            </a:r>
            <a:endParaRPr lang="en-US" altLang="ko-KR" sz="2800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775367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양쪽 모서리가 둥근 사각형 129"/>
          <p:cNvSpPr/>
          <p:nvPr/>
        </p:nvSpPr>
        <p:spPr>
          <a:xfrm rot="16200000">
            <a:off x="2983972" y="-2393077"/>
            <a:ext cx="6606407" cy="11809652"/>
          </a:xfrm>
          <a:prstGeom prst="round2SameRect">
            <a:avLst>
              <a:gd name="adj1" fmla="val 6105"/>
              <a:gd name="adj2" fmla="val 0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 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g</a:t>
            </a: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605870" y="6470460"/>
            <a:ext cx="55181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Connected</a:t>
            </a:r>
            <a:r>
              <a:rPr lang="ko-KR" altLang="en-US" sz="1600" b="1" i="1" kern="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600" b="1" i="1" kern="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Car</a:t>
            </a:r>
            <a:endParaRPr lang="en-US" altLang="ko-KR" sz="2000" b="1" i="1" kern="0" dirty="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xmlns="" id="{177BFB0A-F398-4579-AA44-472491C5331E}"/>
              </a:ext>
            </a:extLst>
          </p:cNvPr>
          <p:cNvGrpSpPr/>
          <p:nvPr/>
        </p:nvGrpSpPr>
        <p:grpSpPr>
          <a:xfrm>
            <a:off x="-295457" y="78969"/>
            <a:ext cx="567469" cy="1631867"/>
            <a:chOff x="339679" y="552842"/>
            <a:chExt cx="1250974" cy="1631867"/>
          </a:xfrm>
        </p:grpSpPr>
        <p:cxnSp>
          <p:nvCxnSpPr>
            <p:cNvPr id="72" name="직선 연결선 71"/>
            <p:cNvCxnSpPr>
              <a:cxnSpLocks/>
            </p:cNvCxnSpPr>
            <p:nvPr/>
          </p:nvCxnSpPr>
          <p:spPr>
            <a:xfrm>
              <a:off x="381756" y="1961508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>
              <a:cxnSpLocks/>
            </p:cNvCxnSpPr>
            <p:nvPr/>
          </p:nvCxnSpPr>
          <p:spPr>
            <a:xfrm>
              <a:off x="780653" y="2184709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>
              <a:cxnSpLocks/>
            </p:cNvCxnSpPr>
            <p:nvPr/>
          </p:nvCxnSpPr>
          <p:spPr>
            <a:xfrm>
              <a:off x="1158653" y="1716031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>
              <a:cxnSpLocks/>
            </p:cNvCxnSpPr>
            <p:nvPr/>
          </p:nvCxnSpPr>
          <p:spPr>
            <a:xfrm>
              <a:off x="348653" y="859793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>
              <a:cxnSpLocks/>
            </p:cNvCxnSpPr>
            <p:nvPr/>
          </p:nvCxnSpPr>
          <p:spPr>
            <a:xfrm>
              <a:off x="834653" y="1195825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>
              <a:cxnSpLocks/>
            </p:cNvCxnSpPr>
            <p:nvPr/>
          </p:nvCxnSpPr>
          <p:spPr>
            <a:xfrm>
              <a:off x="339679" y="552842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10971348" y="419270"/>
            <a:ext cx="952662" cy="893243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cxnSp>
          <p:nvCxnSpPr>
            <p:cNvPr id="52" name="직선 연결선 51"/>
            <p:cNvCxnSpPr>
              <a:cxnSpLocks/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588CD07D-B278-49A1-85B5-187B69F1B54D}"/>
              </a:ext>
            </a:extLst>
          </p:cNvPr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 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xmlns="" id="{1001F23B-7C71-4256-992E-68F62A06B108}"/>
              </a:ext>
            </a:extLst>
          </p:cNvPr>
          <p:cNvCxnSpPr>
            <a:cxnSpLocks/>
          </p:cNvCxnSpPr>
          <p:nvPr/>
        </p:nvCxnSpPr>
        <p:spPr>
          <a:xfrm>
            <a:off x="382349" y="939842"/>
            <a:ext cx="5580441" cy="0"/>
          </a:xfrm>
          <a:prstGeom prst="line">
            <a:avLst/>
          </a:prstGeom>
          <a:ln w="28575">
            <a:solidFill>
              <a:srgbClr val="5EC9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xmlns="" id="{C55BE370-31FE-4FAB-AB79-9490DC8086D2}"/>
              </a:ext>
            </a:extLst>
          </p:cNvPr>
          <p:cNvSpPr/>
          <p:nvPr/>
        </p:nvSpPr>
        <p:spPr>
          <a:xfrm>
            <a:off x="3108207" y="3866126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 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5" name="AutoShape 4" descr="ê´ë ¨ ì´ë¯¸ì§">
            <a:extLst>
              <a:ext uri="{FF2B5EF4-FFF2-40B4-BE49-F238E27FC236}">
                <a16:creationId xmlns:a16="http://schemas.microsoft.com/office/drawing/2014/main" xmlns="" id="{4EF67FFC-063A-4F36-96C4-8D45AE8838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45936" y="389839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xmlns="" id="{F7D36F84-2CDA-4284-812D-DF32C9E20879}"/>
              </a:ext>
            </a:extLst>
          </p:cNvPr>
          <p:cNvSpPr/>
          <p:nvPr/>
        </p:nvSpPr>
        <p:spPr>
          <a:xfrm>
            <a:off x="2230383" y="3536942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 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8" name="AutoShape 4" descr="ê´ë ¨ ì´ë¯¸ì§">
            <a:extLst>
              <a:ext uri="{FF2B5EF4-FFF2-40B4-BE49-F238E27FC236}">
                <a16:creationId xmlns:a16="http://schemas.microsoft.com/office/drawing/2014/main" xmlns="" id="{743C2CFA-A325-42D8-9CC4-DCD12CD468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68112" y="356920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F027C59-E417-4225-B574-623B422BF2B3}"/>
              </a:ext>
            </a:extLst>
          </p:cNvPr>
          <p:cNvSpPr txBox="1"/>
          <p:nvPr/>
        </p:nvSpPr>
        <p:spPr>
          <a:xfrm>
            <a:off x="7249446" y="506669"/>
            <a:ext cx="4170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2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자율주행 데이터 모델링 </a:t>
            </a:r>
          </a:p>
        </p:txBody>
      </p:sp>
      <p:sp>
        <p:nvSpPr>
          <p:cNvPr id="77" name="CustomShape 12">
            <a:extLst>
              <a:ext uri="{FF2B5EF4-FFF2-40B4-BE49-F238E27FC236}">
                <a16:creationId xmlns:a16="http://schemas.microsoft.com/office/drawing/2014/main" xmlns="" id="{78C3CA0C-B2A4-47FF-BD1B-2BEDC97E468B}"/>
              </a:ext>
            </a:extLst>
          </p:cNvPr>
          <p:cNvSpPr/>
          <p:nvPr/>
        </p:nvSpPr>
        <p:spPr>
          <a:xfrm>
            <a:off x="543678" y="1325419"/>
            <a:ext cx="2376000" cy="638640"/>
          </a:xfrm>
          <a:prstGeom prst="rect">
            <a:avLst/>
          </a:prstGeom>
          <a:solidFill>
            <a:srgbClr val="ACCC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Y견고딕" pitchFamily="18" charset="-127"/>
                <a:ea typeface="HY견고딕" pitchFamily="18" charset="-127"/>
              </a:rPr>
              <a:t>Model</a:t>
            </a:r>
            <a:endParaRPr lang="en-US" sz="24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1" name="CustomShape 8">
            <a:extLst>
              <a:ext uri="{FF2B5EF4-FFF2-40B4-BE49-F238E27FC236}">
                <a16:creationId xmlns:a16="http://schemas.microsoft.com/office/drawing/2014/main" xmlns="" id="{89445EED-2567-42E1-8754-4A484FBE7AD1}"/>
              </a:ext>
            </a:extLst>
          </p:cNvPr>
          <p:cNvSpPr/>
          <p:nvPr/>
        </p:nvSpPr>
        <p:spPr>
          <a:xfrm>
            <a:off x="4227276" y="6020972"/>
            <a:ext cx="6530867" cy="16516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200000"/>
              </a:lnSpc>
            </a:pPr>
            <a:r>
              <a:rPr lang="en-US" altLang="ko-KR" sz="2400" spc="-137" dirty="0" err="1">
                <a:solidFill>
                  <a:srgbClr val="00002F"/>
                </a:solidFill>
                <a:uFill>
                  <a:solidFill>
                    <a:srgbClr val="FFFFFF"/>
                  </a:solidFill>
                </a:uFill>
                <a:latin typeface="HY견고딕" pitchFamily="18" charset="-127"/>
                <a:ea typeface="HY견고딕" pitchFamily="18" charset="-127"/>
              </a:rPr>
              <a:t>Connected_Net</a:t>
            </a:r>
            <a:r>
              <a:rPr lang="en-US" altLang="ko-KR" sz="1600" spc="-137" dirty="0">
                <a:solidFill>
                  <a:srgbClr val="00002F"/>
                </a:solidFill>
                <a:uFill>
                  <a:solidFill>
                    <a:srgbClr val="FFFFFF"/>
                  </a:solidFill>
                </a:uFill>
                <a:latin typeface="HY견고딕" pitchFamily="18" charset="-127"/>
                <a:ea typeface="HY견고딕" pitchFamily="18" charset="-127"/>
              </a:rPr>
              <a:t>(accuracy</a:t>
            </a:r>
            <a:r>
              <a:rPr lang="ko-KR" altLang="en-US" sz="1600" spc="-137" dirty="0">
                <a:solidFill>
                  <a:srgbClr val="00002F"/>
                </a:solidFill>
                <a:uFill>
                  <a:solidFill>
                    <a:srgbClr val="FFFFFF"/>
                  </a:solidFill>
                </a:u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600" spc="-137" dirty="0">
                <a:solidFill>
                  <a:srgbClr val="00002F"/>
                </a:solidFill>
                <a:uFill>
                  <a:solidFill>
                    <a:srgbClr val="FFFFFF"/>
                  </a:solidFill>
                </a:uFill>
                <a:latin typeface="HY견고딕" pitchFamily="18" charset="-127"/>
                <a:ea typeface="HY견고딕" pitchFamily="18" charset="-127"/>
              </a:rPr>
              <a:t>:</a:t>
            </a:r>
            <a:r>
              <a:rPr lang="ko-KR" altLang="en-US" sz="1600" spc="-137" dirty="0">
                <a:solidFill>
                  <a:srgbClr val="00002F"/>
                </a:solidFill>
                <a:uFill>
                  <a:solidFill>
                    <a:srgbClr val="FFFFFF"/>
                  </a:solidFill>
                </a:u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600" spc="-137" dirty="0">
                <a:solidFill>
                  <a:srgbClr val="00002F"/>
                </a:solidFill>
                <a:uFill>
                  <a:solidFill>
                    <a:srgbClr val="FFFFFF"/>
                  </a:solidFill>
                </a:uFill>
                <a:latin typeface="HY견고딕" pitchFamily="18" charset="-127"/>
                <a:ea typeface="HY견고딕" pitchFamily="18" charset="-127"/>
              </a:rPr>
              <a:t>0.75, par, 10</a:t>
            </a:r>
            <a:r>
              <a:rPr lang="ko-KR" altLang="en-US" sz="1600" spc="-137" dirty="0">
                <a:solidFill>
                  <a:srgbClr val="00002F"/>
                </a:solidFill>
                <a:uFill>
                  <a:solidFill>
                    <a:srgbClr val="FFFFFF"/>
                  </a:solidFill>
                </a:uFill>
                <a:latin typeface="HY견고딕" pitchFamily="18" charset="-127"/>
                <a:ea typeface="HY견고딕" pitchFamily="18" charset="-127"/>
              </a:rPr>
              <a:t>개 </a:t>
            </a:r>
            <a:r>
              <a:rPr lang="en-US" altLang="ko-KR" sz="1600" spc="-137" dirty="0">
                <a:solidFill>
                  <a:srgbClr val="00002F"/>
                </a:solidFill>
                <a:uFill>
                  <a:solidFill>
                    <a:srgbClr val="FFFFFF"/>
                  </a:solidFill>
                </a:uFill>
                <a:latin typeface="HY견고딕" pitchFamily="18" charset="-127"/>
                <a:ea typeface="HY견고딕" pitchFamily="18" charset="-127"/>
              </a:rPr>
              <a:t>Layer,(238,729params))</a:t>
            </a:r>
            <a:endParaRPr lang="en-US" altLang="ko-K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73" name="Picture 2" descr="https://files.slack.com/files-pri/TK9AY82BC-FKMRX0F7B/pos_connected_net_plot.png">
            <a:extLst>
              <a:ext uri="{FF2B5EF4-FFF2-40B4-BE49-F238E27FC236}">
                <a16:creationId xmlns:a16="http://schemas.microsoft.com/office/drawing/2014/main" xmlns="" id="{5F22EB58-EC81-4180-92C1-A2C069BD0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393656" y="-1287570"/>
            <a:ext cx="3918575" cy="1073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F27FEAFD-628D-459D-A679-A02180E34790}"/>
              </a:ext>
            </a:extLst>
          </p:cNvPr>
          <p:cNvSpPr txBox="1"/>
          <p:nvPr/>
        </p:nvSpPr>
        <p:spPr>
          <a:xfrm>
            <a:off x="436315" y="195569"/>
            <a:ext cx="101635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5EC9DC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en-US" altLang="ko-KR" sz="12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4000" dirty="0" smtClean="0">
                <a:latin typeface="HY견고딕" pitchFamily="18" charset="-127"/>
                <a:ea typeface="HY견고딕" pitchFamily="18" charset="-127"/>
              </a:rPr>
              <a:t>프로젝트</a:t>
            </a:r>
            <a:r>
              <a:rPr lang="en-US" altLang="ko-KR" sz="40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4000" dirty="0">
                <a:latin typeface="HY견고딕" pitchFamily="18" charset="-127"/>
                <a:ea typeface="HY견고딕" pitchFamily="18" charset="-127"/>
              </a:rPr>
              <a:t>개발 과정</a:t>
            </a:r>
            <a:endParaRPr lang="en-US" altLang="ko-KR" sz="2800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291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양쪽 모서리가 둥근 사각형 129"/>
          <p:cNvSpPr/>
          <p:nvPr/>
        </p:nvSpPr>
        <p:spPr>
          <a:xfrm rot="16200000">
            <a:off x="2983972" y="-2393077"/>
            <a:ext cx="6606407" cy="11809652"/>
          </a:xfrm>
          <a:prstGeom prst="round2SameRect">
            <a:avLst>
              <a:gd name="adj1" fmla="val 6105"/>
              <a:gd name="adj2" fmla="val 0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 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g</a:t>
            </a: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605870" y="6470460"/>
            <a:ext cx="55181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Connected</a:t>
            </a:r>
            <a:r>
              <a:rPr lang="ko-KR" altLang="en-US" sz="1600" b="1" i="1" kern="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600" b="1" i="1" kern="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Car</a:t>
            </a:r>
            <a:endParaRPr lang="en-US" altLang="ko-KR" sz="2000" b="1" i="1" kern="0" dirty="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xmlns="" id="{177BFB0A-F398-4579-AA44-472491C5331E}"/>
              </a:ext>
            </a:extLst>
          </p:cNvPr>
          <p:cNvGrpSpPr/>
          <p:nvPr/>
        </p:nvGrpSpPr>
        <p:grpSpPr>
          <a:xfrm>
            <a:off x="-295457" y="78969"/>
            <a:ext cx="567469" cy="1631867"/>
            <a:chOff x="339679" y="552842"/>
            <a:chExt cx="1250974" cy="1631867"/>
          </a:xfrm>
        </p:grpSpPr>
        <p:cxnSp>
          <p:nvCxnSpPr>
            <p:cNvPr id="72" name="직선 연결선 71"/>
            <p:cNvCxnSpPr>
              <a:cxnSpLocks/>
            </p:cNvCxnSpPr>
            <p:nvPr/>
          </p:nvCxnSpPr>
          <p:spPr>
            <a:xfrm>
              <a:off x="381756" y="1961508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>
              <a:cxnSpLocks/>
            </p:cNvCxnSpPr>
            <p:nvPr/>
          </p:nvCxnSpPr>
          <p:spPr>
            <a:xfrm>
              <a:off x="780653" y="2184709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>
              <a:cxnSpLocks/>
            </p:cNvCxnSpPr>
            <p:nvPr/>
          </p:nvCxnSpPr>
          <p:spPr>
            <a:xfrm>
              <a:off x="1158653" y="1716031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>
              <a:cxnSpLocks/>
            </p:cNvCxnSpPr>
            <p:nvPr/>
          </p:nvCxnSpPr>
          <p:spPr>
            <a:xfrm>
              <a:off x="348653" y="859793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>
              <a:cxnSpLocks/>
            </p:cNvCxnSpPr>
            <p:nvPr/>
          </p:nvCxnSpPr>
          <p:spPr>
            <a:xfrm>
              <a:off x="834653" y="1195825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>
              <a:cxnSpLocks/>
            </p:cNvCxnSpPr>
            <p:nvPr/>
          </p:nvCxnSpPr>
          <p:spPr>
            <a:xfrm>
              <a:off x="339679" y="552842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10971348" y="419270"/>
            <a:ext cx="952662" cy="893243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cxnSp>
          <p:nvCxnSpPr>
            <p:cNvPr id="52" name="직선 연결선 51"/>
            <p:cNvCxnSpPr>
              <a:cxnSpLocks/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588CD07D-B278-49A1-85B5-187B69F1B54D}"/>
              </a:ext>
            </a:extLst>
          </p:cNvPr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 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xmlns="" id="{C55BE370-31FE-4FAB-AB79-9490DC8086D2}"/>
              </a:ext>
            </a:extLst>
          </p:cNvPr>
          <p:cNvSpPr/>
          <p:nvPr/>
        </p:nvSpPr>
        <p:spPr>
          <a:xfrm>
            <a:off x="3108207" y="3866126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 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5" name="AutoShape 4" descr="ê´ë ¨ ì´ë¯¸ì§">
            <a:extLst>
              <a:ext uri="{FF2B5EF4-FFF2-40B4-BE49-F238E27FC236}">
                <a16:creationId xmlns:a16="http://schemas.microsoft.com/office/drawing/2014/main" xmlns="" id="{4EF67FFC-063A-4F36-96C4-8D45AE8838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45936" y="389839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xmlns="" id="{F7D36F84-2CDA-4284-812D-DF32C9E20879}"/>
              </a:ext>
            </a:extLst>
          </p:cNvPr>
          <p:cNvSpPr/>
          <p:nvPr/>
        </p:nvSpPr>
        <p:spPr>
          <a:xfrm>
            <a:off x="2230383" y="3536942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 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8" name="AutoShape 4" descr="ê´ë ¨ ì´ë¯¸ì§">
            <a:extLst>
              <a:ext uri="{FF2B5EF4-FFF2-40B4-BE49-F238E27FC236}">
                <a16:creationId xmlns:a16="http://schemas.microsoft.com/office/drawing/2014/main" xmlns="" id="{743C2CFA-A325-42D8-9CC4-DCD12CD468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68112" y="356920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xmlns="" id="{8F44015F-9073-45CC-9DC8-36828626A48A}"/>
              </a:ext>
            </a:extLst>
          </p:cNvPr>
          <p:cNvCxnSpPr>
            <a:cxnSpLocks/>
          </p:cNvCxnSpPr>
          <p:nvPr/>
        </p:nvCxnSpPr>
        <p:spPr>
          <a:xfrm>
            <a:off x="382349" y="939842"/>
            <a:ext cx="5580441" cy="0"/>
          </a:xfrm>
          <a:prstGeom prst="line">
            <a:avLst/>
          </a:prstGeom>
          <a:ln w="28575">
            <a:solidFill>
              <a:srgbClr val="5EC9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xmlns="" id="{D46EB95A-77E6-4695-A587-344522C1B75C}"/>
              </a:ext>
            </a:extLst>
          </p:cNvPr>
          <p:cNvSpPr txBox="1"/>
          <p:nvPr/>
        </p:nvSpPr>
        <p:spPr>
          <a:xfrm>
            <a:off x="6432324" y="506669"/>
            <a:ext cx="4987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solidFill>
                  <a:schemeClr val="bg2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비콘을</a:t>
            </a:r>
            <a:r>
              <a:rPr lang="ko-KR" altLang="en-US" sz="2800" b="1" dirty="0">
                <a:solidFill>
                  <a:schemeClr val="bg2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 활용한 위치정보 파악</a:t>
            </a:r>
          </a:p>
        </p:txBody>
      </p:sp>
      <p:sp>
        <p:nvSpPr>
          <p:cNvPr id="136" name="CustomShape 8">
            <a:extLst>
              <a:ext uri="{FF2B5EF4-FFF2-40B4-BE49-F238E27FC236}">
                <a16:creationId xmlns:a16="http://schemas.microsoft.com/office/drawing/2014/main" xmlns="" id="{5A5F45EE-25C2-4819-9BFB-40FD883B144D}"/>
              </a:ext>
            </a:extLst>
          </p:cNvPr>
          <p:cNvSpPr/>
          <p:nvPr/>
        </p:nvSpPr>
        <p:spPr>
          <a:xfrm>
            <a:off x="4227276" y="6020972"/>
            <a:ext cx="6530867" cy="16516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200000"/>
              </a:lnSpc>
            </a:pPr>
            <a:endParaRPr lang="en-US" altLang="ko-K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7" name="CustomShape 8">
            <a:extLst>
              <a:ext uri="{FF2B5EF4-FFF2-40B4-BE49-F238E27FC236}">
                <a16:creationId xmlns:a16="http://schemas.microsoft.com/office/drawing/2014/main" xmlns="" id="{B2FEBAA8-9C75-4BCD-A6A5-BA186DBFC533}"/>
              </a:ext>
            </a:extLst>
          </p:cNvPr>
          <p:cNvSpPr/>
          <p:nvPr/>
        </p:nvSpPr>
        <p:spPr>
          <a:xfrm>
            <a:off x="2207112" y="6261939"/>
            <a:ext cx="7931408" cy="5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lvl="1">
              <a:lnSpc>
                <a:spcPct val="200000"/>
              </a:lnSpc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8" name="CustomShape 8">
            <a:extLst>
              <a:ext uri="{FF2B5EF4-FFF2-40B4-BE49-F238E27FC236}">
                <a16:creationId xmlns:a16="http://schemas.microsoft.com/office/drawing/2014/main" xmlns="" id="{2A0CA238-4AF7-4A5D-9842-FE04306F79B0}"/>
              </a:ext>
            </a:extLst>
          </p:cNvPr>
          <p:cNvSpPr/>
          <p:nvPr/>
        </p:nvSpPr>
        <p:spPr>
          <a:xfrm>
            <a:off x="5666547" y="5058551"/>
            <a:ext cx="6317177" cy="1667947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90000" tIns="45000" rIns="90000" bIns="45000"/>
          <a:lstStyle/>
          <a:p>
            <a:pPr lvl="1"/>
            <a:r>
              <a:rPr lang="en-US" altLang="ko-KR" sz="2000" b="1" spc="-137" dirty="0" smtClean="0">
                <a:solidFill>
                  <a:srgbClr val="00002F"/>
                </a:solidFill>
                <a:uFill>
                  <a:solidFill>
                    <a:srgbClr val="FFFFFF"/>
                  </a:solidFill>
                </a:uFill>
                <a:latin typeface="HY견고딕" pitchFamily="18" charset="-127"/>
                <a:ea typeface="HY견고딕" pitchFamily="18" charset="-127"/>
              </a:rPr>
              <a:t># </a:t>
            </a:r>
            <a:r>
              <a:rPr lang="ko-KR" altLang="en-US" sz="2000" b="1" spc="-137" dirty="0" err="1" smtClean="0">
                <a:solidFill>
                  <a:srgbClr val="00002F"/>
                </a:solidFill>
                <a:uFill>
                  <a:solidFill>
                    <a:srgbClr val="FFFFFF"/>
                  </a:solidFill>
                </a:uFill>
                <a:latin typeface="HY견고딕" pitchFamily="18" charset="-127"/>
                <a:ea typeface="HY견고딕" pitchFamily="18" charset="-127"/>
              </a:rPr>
              <a:t>비콘</a:t>
            </a:r>
            <a:r>
              <a:rPr lang="ko-KR" altLang="en-US" sz="2000" b="1" spc="-137" dirty="0" smtClean="0">
                <a:solidFill>
                  <a:srgbClr val="00002F"/>
                </a:solidFill>
                <a:uFill>
                  <a:solidFill>
                    <a:srgbClr val="FFFFFF"/>
                  </a:solidFill>
                </a:u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000" b="1" spc="-137" dirty="0">
                <a:solidFill>
                  <a:srgbClr val="00002F"/>
                </a:solidFill>
                <a:uFill>
                  <a:solidFill>
                    <a:srgbClr val="FFFFFF"/>
                  </a:solidFill>
                </a:uFill>
                <a:latin typeface="HY견고딕" pitchFamily="18" charset="-127"/>
                <a:ea typeface="HY견고딕" pitchFamily="18" charset="-127"/>
              </a:rPr>
              <a:t>신호를 서로 탐색</a:t>
            </a:r>
            <a:endParaRPr lang="en-US" altLang="ko-KR" sz="2000" b="1" spc="-137" dirty="0">
              <a:solidFill>
                <a:srgbClr val="00002F"/>
              </a:solidFill>
              <a:uFill>
                <a:solidFill>
                  <a:srgbClr val="FFFFFF"/>
                </a:solidFill>
              </a:uFill>
              <a:latin typeface="HY견고딕" pitchFamily="18" charset="-127"/>
              <a:ea typeface="HY견고딕" pitchFamily="18" charset="-127"/>
            </a:endParaRPr>
          </a:p>
          <a:p>
            <a:pPr lvl="1"/>
            <a:r>
              <a:rPr lang="en-US" altLang="ko-KR" sz="2000" spc="-137" dirty="0" smtClean="0">
                <a:solidFill>
                  <a:srgbClr val="00002F"/>
                </a:solidFill>
                <a:uFill>
                  <a:solidFill>
                    <a:srgbClr val="FFFFFF"/>
                  </a:solidFill>
                </a:uFill>
                <a:latin typeface="HY견고딕" pitchFamily="18" charset="-127"/>
                <a:ea typeface="HY견고딕" pitchFamily="18" charset="-127"/>
              </a:rPr>
              <a:t>    - RSSI </a:t>
            </a:r>
            <a:r>
              <a:rPr lang="en-US" altLang="ko-KR" sz="2000" spc="-137" dirty="0">
                <a:solidFill>
                  <a:srgbClr val="00002F"/>
                </a:solidFill>
                <a:uFill>
                  <a:solidFill>
                    <a:srgbClr val="FFFFFF"/>
                  </a:solidFill>
                </a:uFill>
                <a:latin typeface="HY견고딕" pitchFamily="18" charset="-127"/>
                <a:ea typeface="HY견고딕" pitchFamily="18" charset="-127"/>
              </a:rPr>
              <a:t>value : </a:t>
            </a:r>
            <a:r>
              <a:rPr lang="ko-KR" altLang="en-US" sz="2000" spc="-137" dirty="0">
                <a:solidFill>
                  <a:srgbClr val="00002F"/>
                </a:solidFill>
                <a:uFill>
                  <a:solidFill>
                    <a:srgbClr val="FFFFFF"/>
                  </a:solidFill>
                </a:uFill>
                <a:latin typeface="HY견고딕" pitchFamily="18" charset="-127"/>
                <a:ea typeface="HY견고딕" pitchFamily="18" charset="-127"/>
              </a:rPr>
              <a:t>전파의 세기를 통해서 거리를 추정</a:t>
            </a:r>
            <a:endParaRPr lang="en-US" altLang="ko-KR" sz="2000" spc="-137" dirty="0">
              <a:solidFill>
                <a:srgbClr val="00002F"/>
              </a:solidFill>
              <a:uFill>
                <a:solidFill>
                  <a:srgbClr val="FFFFFF"/>
                </a:solidFill>
              </a:uFill>
              <a:latin typeface="HY견고딕" pitchFamily="18" charset="-127"/>
              <a:ea typeface="HY견고딕" pitchFamily="18" charset="-127"/>
            </a:endParaRPr>
          </a:p>
          <a:p>
            <a:pPr lvl="1"/>
            <a:r>
              <a:rPr lang="en-US" altLang="ko-KR" sz="2000" spc="-137" dirty="0" smtClean="0">
                <a:solidFill>
                  <a:srgbClr val="00002F"/>
                </a:solidFill>
                <a:uFill>
                  <a:solidFill>
                    <a:srgbClr val="FFFFFF"/>
                  </a:solidFill>
                </a:uFill>
                <a:latin typeface="HY견고딕" pitchFamily="18" charset="-127"/>
                <a:ea typeface="HY견고딕" pitchFamily="18" charset="-127"/>
              </a:rPr>
              <a:t>    - 3</a:t>
            </a:r>
            <a:r>
              <a:rPr lang="ko-KR" altLang="en-US" sz="2000" spc="-137" dirty="0">
                <a:solidFill>
                  <a:srgbClr val="00002F"/>
                </a:solidFill>
                <a:uFill>
                  <a:solidFill>
                    <a:srgbClr val="FFFFFF"/>
                  </a:solidFill>
                </a:uFill>
                <a:latin typeface="HY견고딕" pitchFamily="18" charset="-127"/>
                <a:ea typeface="HY견고딕" pitchFamily="18" charset="-127"/>
              </a:rPr>
              <a:t>개 이상의 </a:t>
            </a:r>
            <a:r>
              <a:rPr lang="en-US" altLang="ko-KR" sz="2000" spc="-137" dirty="0">
                <a:solidFill>
                  <a:srgbClr val="00002F"/>
                </a:solidFill>
                <a:uFill>
                  <a:solidFill>
                    <a:srgbClr val="FFFFFF"/>
                  </a:solidFill>
                </a:uFill>
                <a:latin typeface="HY견고딕" pitchFamily="18" charset="-127"/>
                <a:ea typeface="HY견고딕" pitchFamily="18" charset="-127"/>
              </a:rPr>
              <a:t>Node(</a:t>
            </a:r>
            <a:r>
              <a:rPr lang="ko-KR" altLang="en-US" sz="2000" spc="-137" dirty="0">
                <a:solidFill>
                  <a:srgbClr val="00002F"/>
                </a:solidFill>
                <a:uFill>
                  <a:solidFill>
                    <a:srgbClr val="FFFFFF"/>
                  </a:solidFill>
                </a:uFill>
                <a:latin typeface="HY견고딕" pitchFamily="18" charset="-127"/>
                <a:ea typeface="HY견고딕" pitchFamily="18" charset="-127"/>
              </a:rPr>
              <a:t>자동차</a:t>
            </a:r>
            <a:r>
              <a:rPr lang="en-US" altLang="ko-KR" sz="2000" spc="-137" dirty="0">
                <a:solidFill>
                  <a:srgbClr val="00002F"/>
                </a:solidFill>
                <a:uFill>
                  <a:solidFill>
                    <a:srgbClr val="FFFFFF"/>
                  </a:solidFill>
                </a:u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2000" spc="-137" dirty="0">
                <a:solidFill>
                  <a:srgbClr val="00002F"/>
                </a:solidFill>
                <a:uFill>
                  <a:solidFill>
                    <a:srgbClr val="FFFFFF"/>
                  </a:solidFill>
                </a:uFill>
                <a:latin typeface="HY견고딕" pitchFamily="18" charset="-127"/>
                <a:ea typeface="HY견고딕" pitchFamily="18" charset="-127"/>
              </a:rPr>
              <a:t>장비</a:t>
            </a:r>
            <a:r>
              <a:rPr lang="en-US" altLang="ko-KR" sz="2000" spc="-137" dirty="0">
                <a:solidFill>
                  <a:srgbClr val="00002F"/>
                </a:solidFill>
                <a:uFill>
                  <a:solidFill>
                    <a:srgbClr val="FFFFFF"/>
                  </a:solidFill>
                </a:uFill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en-US" sz="2000" spc="-137" dirty="0">
                <a:solidFill>
                  <a:srgbClr val="00002F"/>
                </a:solidFill>
                <a:uFill>
                  <a:solidFill>
                    <a:srgbClr val="FFFFFF"/>
                  </a:solidFill>
                </a:uFill>
                <a:latin typeface="HY견고딕" pitchFamily="18" charset="-127"/>
                <a:ea typeface="HY견고딕" pitchFamily="18" charset="-127"/>
              </a:rPr>
              <a:t>를 활용</a:t>
            </a:r>
            <a:endParaRPr lang="en-US" altLang="ko-KR" sz="2000" spc="-137" dirty="0">
              <a:solidFill>
                <a:srgbClr val="00002F"/>
              </a:solidFill>
              <a:uFill>
                <a:solidFill>
                  <a:srgbClr val="FFFFFF"/>
                </a:solidFill>
              </a:uFill>
              <a:latin typeface="HY견고딕" pitchFamily="18" charset="-127"/>
              <a:ea typeface="HY견고딕" pitchFamily="18" charset="-127"/>
            </a:endParaRPr>
          </a:p>
          <a:p>
            <a:pPr lvl="1"/>
            <a:r>
              <a:rPr lang="ko-KR" altLang="en-US" sz="2000" spc="-137" dirty="0" smtClean="0">
                <a:solidFill>
                  <a:srgbClr val="00002F"/>
                </a:solidFill>
                <a:uFill>
                  <a:solidFill>
                    <a:srgbClr val="FFFFFF"/>
                  </a:solidFill>
                </a:u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en-US" altLang="ko-KR" sz="2000" spc="-137" dirty="0" smtClean="0">
                <a:solidFill>
                  <a:srgbClr val="00002F"/>
                </a:solidFill>
                <a:uFill>
                  <a:solidFill>
                    <a:srgbClr val="FFFFFF"/>
                  </a:solidFill>
                </a:u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2000" spc="-137" dirty="0" smtClean="0">
                <a:solidFill>
                  <a:srgbClr val="00002F"/>
                </a:solidFill>
                <a:uFill>
                  <a:solidFill>
                    <a:srgbClr val="FFFFFF"/>
                  </a:solidFill>
                </a:uFill>
                <a:latin typeface="HY견고딕" pitchFamily="18" charset="-127"/>
                <a:ea typeface="HY견고딕" pitchFamily="18" charset="-127"/>
              </a:rPr>
              <a:t>위치 </a:t>
            </a:r>
            <a:r>
              <a:rPr lang="ko-KR" altLang="en-US" sz="2000" spc="-137" dirty="0">
                <a:solidFill>
                  <a:srgbClr val="00002F"/>
                </a:solidFill>
                <a:uFill>
                  <a:solidFill>
                    <a:srgbClr val="FFFFFF"/>
                  </a:solidFill>
                </a:uFill>
                <a:latin typeface="HY견고딕" pitchFamily="18" charset="-127"/>
                <a:ea typeface="HY견고딕" pitchFamily="18" charset="-127"/>
              </a:rPr>
              <a:t>파악에 따른 정보를 활용  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533B86BE-B97C-40B6-A998-D6DBCEF57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233" y="2437069"/>
            <a:ext cx="3422123" cy="43637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F63486F0-DE2F-4C5E-BB99-C1707B8CD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238" y="1331199"/>
            <a:ext cx="4505325" cy="109537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xmlns="" id="{138D7B24-5F7A-4364-B7E8-C30DA814C0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397" b="31570"/>
          <a:stretch/>
        </p:blipFill>
        <p:spPr>
          <a:xfrm>
            <a:off x="5772912" y="1404747"/>
            <a:ext cx="5981217" cy="3346962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xmlns="" id="{F27FEAFD-628D-459D-A679-A02180E34790}"/>
              </a:ext>
            </a:extLst>
          </p:cNvPr>
          <p:cNvSpPr txBox="1"/>
          <p:nvPr/>
        </p:nvSpPr>
        <p:spPr>
          <a:xfrm>
            <a:off x="436315" y="195569"/>
            <a:ext cx="101635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5EC9DC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en-US" altLang="ko-KR" sz="12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4000" dirty="0" smtClean="0">
                <a:latin typeface="HY견고딕" pitchFamily="18" charset="-127"/>
                <a:ea typeface="HY견고딕" pitchFamily="18" charset="-127"/>
              </a:rPr>
              <a:t>프로젝트</a:t>
            </a:r>
            <a:r>
              <a:rPr lang="en-US" altLang="ko-KR" sz="40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4000" dirty="0">
                <a:latin typeface="HY견고딕" pitchFamily="18" charset="-127"/>
                <a:ea typeface="HY견고딕" pitchFamily="18" charset="-127"/>
              </a:rPr>
              <a:t>개발 과정</a:t>
            </a:r>
            <a:endParaRPr lang="en-US" altLang="ko-KR" sz="28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1020110" y="1292179"/>
            <a:ext cx="4448001" cy="5434319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5666546" y="1292180"/>
            <a:ext cx="6312716" cy="3618096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47731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양쪽 모서리가 둥근 사각형 130"/>
          <p:cNvSpPr/>
          <p:nvPr/>
        </p:nvSpPr>
        <p:spPr>
          <a:xfrm rot="16200000">
            <a:off x="2983972" y="-2393077"/>
            <a:ext cx="6606407" cy="11809652"/>
          </a:xfrm>
          <a:prstGeom prst="round2SameRect">
            <a:avLst>
              <a:gd name="adj1" fmla="val 6105"/>
              <a:gd name="adj2" fmla="val 0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 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g</a:t>
            </a: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605870" y="6470460"/>
            <a:ext cx="55181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Connected</a:t>
            </a:r>
            <a:r>
              <a:rPr lang="ko-KR" altLang="en-US" sz="1600" b="1" i="1" kern="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600" b="1" i="1" kern="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Car</a:t>
            </a:r>
            <a:endParaRPr lang="en-US" altLang="ko-KR" sz="2000" b="1" i="1" kern="0" dirty="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xmlns="" id="{177BFB0A-F398-4579-AA44-472491C5331E}"/>
              </a:ext>
            </a:extLst>
          </p:cNvPr>
          <p:cNvGrpSpPr/>
          <p:nvPr/>
        </p:nvGrpSpPr>
        <p:grpSpPr>
          <a:xfrm>
            <a:off x="-295457" y="78969"/>
            <a:ext cx="567469" cy="1631867"/>
            <a:chOff x="339679" y="552842"/>
            <a:chExt cx="1250974" cy="1631867"/>
          </a:xfrm>
        </p:grpSpPr>
        <p:cxnSp>
          <p:nvCxnSpPr>
            <p:cNvPr id="72" name="직선 연결선 71"/>
            <p:cNvCxnSpPr>
              <a:cxnSpLocks/>
            </p:cNvCxnSpPr>
            <p:nvPr/>
          </p:nvCxnSpPr>
          <p:spPr>
            <a:xfrm>
              <a:off x="381756" y="1961508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>
              <a:cxnSpLocks/>
            </p:cNvCxnSpPr>
            <p:nvPr/>
          </p:nvCxnSpPr>
          <p:spPr>
            <a:xfrm>
              <a:off x="780653" y="2184709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>
              <a:cxnSpLocks/>
            </p:cNvCxnSpPr>
            <p:nvPr/>
          </p:nvCxnSpPr>
          <p:spPr>
            <a:xfrm>
              <a:off x="1158653" y="1716031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>
              <a:cxnSpLocks/>
            </p:cNvCxnSpPr>
            <p:nvPr/>
          </p:nvCxnSpPr>
          <p:spPr>
            <a:xfrm>
              <a:off x="348653" y="859793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>
              <a:cxnSpLocks/>
            </p:cNvCxnSpPr>
            <p:nvPr/>
          </p:nvCxnSpPr>
          <p:spPr>
            <a:xfrm>
              <a:off x="834653" y="1195825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>
              <a:cxnSpLocks/>
            </p:cNvCxnSpPr>
            <p:nvPr/>
          </p:nvCxnSpPr>
          <p:spPr>
            <a:xfrm>
              <a:off x="339679" y="552842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10971348" y="419270"/>
            <a:ext cx="952662" cy="893243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cxnSp>
          <p:nvCxnSpPr>
            <p:cNvPr id="52" name="직선 연결선 51"/>
            <p:cNvCxnSpPr>
              <a:cxnSpLocks/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588CD07D-B278-49A1-85B5-187B69F1B54D}"/>
              </a:ext>
            </a:extLst>
          </p:cNvPr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 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xmlns="" id="{C55BE370-31FE-4FAB-AB79-9490DC8086D2}"/>
              </a:ext>
            </a:extLst>
          </p:cNvPr>
          <p:cNvSpPr/>
          <p:nvPr/>
        </p:nvSpPr>
        <p:spPr>
          <a:xfrm>
            <a:off x="3108207" y="3866126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 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5" name="AutoShape 4" descr="ê´ë ¨ ì´ë¯¸ì§">
            <a:extLst>
              <a:ext uri="{FF2B5EF4-FFF2-40B4-BE49-F238E27FC236}">
                <a16:creationId xmlns:a16="http://schemas.microsoft.com/office/drawing/2014/main" xmlns="" id="{4EF67FFC-063A-4F36-96C4-8D45AE8838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45936" y="389839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xmlns="" id="{F7D36F84-2CDA-4284-812D-DF32C9E20879}"/>
              </a:ext>
            </a:extLst>
          </p:cNvPr>
          <p:cNvSpPr/>
          <p:nvPr/>
        </p:nvSpPr>
        <p:spPr>
          <a:xfrm>
            <a:off x="2230383" y="3536942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 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8" name="AutoShape 4" descr="ê´ë ¨ ì´ë¯¸ì§">
            <a:extLst>
              <a:ext uri="{FF2B5EF4-FFF2-40B4-BE49-F238E27FC236}">
                <a16:creationId xmlns:a16="http://schemas.microsoft.com/office/drawing/2014/main" xmlns="" id="{743C2CFA-A325-42D8-9CC4-DCD12CD468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68112" y="356920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xmlns="" id="{8F44015F-9073-45CC-9DC8-36828626A48A}"/>
              </a:ext>
            </a:extLst>
          </p:cNvPr>
          <p:cNvCxnSpPr>
            <a:cxnSpLocks/>
          </p:cNvCxnSpPr>
          <p:nvPr/>
        </p:nvCxnSpPr>
        <p:spPr>
          <a:xfrm>
            <a:off x="382349" y="939842"/>
            <a:ext cx="5580441" cy="0"/>
          </a:xfrm>
          <a:prstGeom prst="line">
            <a:avLst/>
          </a:prstGeom>
          <a:ln w="28575">
            <a:solidFill>
              <a:srgbClr val="5EC9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xmlns="" id="{D46EB95A-77E6-4695-A587-344522C1B75C}"/>
              </a:ext>
            </a:extLst>
          </p:cNvPr>
          <p:cNvSpPr txBox="1"/>
          <p:nvPr/>
        </p:nvSpPr>
        <p:spPr>
          <a:xfrm>
            <a:off x="7249446" y="506669"/>
            <a:ext cx="4170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2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자율주행 데이터 모델링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8E63864-B070-4070-AD2D-1533D3992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1" y="1737830"/>
            <a:ext cx="7245089" cy="399894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883818" y="2853016"/>
            <a:ext cx="4242802" cy="1939797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멀티챗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Source Code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를 활용</a:t>
            </a:r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단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일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서버에서 둘 이상의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Client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와 통신</a:t>
            </a:r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=&gt; Base Source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로 활용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xmlns="" id="{F27FEAFD-628D-459D-A679-A02180E34790}"/>
              </a:ext>
            </a:extLst>
          </p:cNvPr>
          <p:cNvSpPr txBox="1"/>
          <p:nvPr/>
        </p:nvSpPr>
        <p:spPr>
          <a:xfrm>
            <a:off x="436315" y="195569"/>
            <a:ext cx="101635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5EC9DC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en-US" altLang="ko-KR" sz="12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4000" dirty="0" smtClean="0">
                <a:latin typeface="HY견고딕" pitchFamily="18" charset="-127"/>
                <a:ea typeface="HY견고딕" pitchFamily="18" charset="-127"/>
              </a:rPr>
              <a:t>프로젝트</a:t>
            </a:r>
            <a:r>
              <a:rPr lang="en-US" altLang="ko-KR" sz="40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4000" dirty="0">
                <a:latin typeface="HY견고딕" pitchFamily="18" charset="-127"/>
                <a:ea typeface="HY견고딕" pitchFamily="18" charset="-127"/>
              </a:rPr>
              <a:t>개발 과정</a:t>
            </a:r>
            <a:endParaRPr lang="en-US" altLang="ko-KR" sz="2800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579266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양쪽 모서리가 둥근 사각형 130"/>
          <p:cNvSpPr/>
          <p:nvPr/>
        </p:nvSpPr>
        <p:spPr>
          <a:xfrm rot="16200000">
            <a:off x="2983972" y="-2393077"/>
            <a:ext cx="6606407" cy="11809652"/>
          </a:xfrm>
          <a:prstGeom prst="round2SameRect">
            <a:avLst>
              <a:gd name="adj1" fmla="val 6105"/>
              <a:gd name="adj2" fmla="val 0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 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g</a:t>
            </a: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605870" y="6470460"/>
            <a:ext cx="55181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Connected</a:t>
            </a:r>
            <a:r>
              <a:rPr lang="ko-KR" altLang="en-US" sz="1600" b="1" i="1" kern="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600" b="1" i="1" kern="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Car</a:t>
            </a:r>
            <a:endParaRPr lang="en-US" altLang="ko-KR" sz="2000" b="1" i="1" kern="0" dirty="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xmlns="" id="{177BFB0A-F398-4579-AA44-472491C5331E}"/>
              </a:ext>
            </a:extLst>
          </p:cNvPr>
          <p:cNvGrpSpPr/>
          <p:nvPr/>
        </p:nvGrpSpPr>
        <p:grpSpPr>
          <a:xfrm>
            <a:off x="-295457" y="78969"/>
            <a:ext cx="567469" cy="1631867"/>
            <a:chOff x="339679" y="552842"/>
            <a:chExt cx="1250974" cy="1631867"/>
          </a:xfrm>
        </p:grpSpPr>
        <p:cxnSp>
          <p:nvCxnSpPr>
            <p:cNvPr id="72" name="직선 연결선 71"/>
            <p:cNvCxnSpPr>
              <a:cxnSpLocks/>
            </p:cNvCxnSpPr>
            <p:nvPr/>
          </p:nvCxnSpPr>
          <p:spPr>
            <a:xfrm>
              <a:off x="381756" y="1961508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>
              <a:cxnSpLocks/>
            </p:cNvCxnSpPr>
            <p:nvPr/>
          </p:nvCxnSpPr>
          <p:spPr>
            <a:xfrm>
              <a:off x="780653" y="2184709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>
              <a:cxnSpLocks/>
            </p:cNvCxnSpPr>
            <p:nvPr/>
          </p:nvCxnSpPr>
          <p:spPr>
            <a:xfrm>
              <a:off x="1158653" y="1716031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>
              <a:cxnSpLocks/>
            </p:cNvCxnSpPr>
            <p:nvPr/>
          </p:nvCxnSpPr>
          <p:spPr>
            <a:xfrm>
              <a:off x="348653" y="859793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>
              <a:cxnSpLocks/>
            </p:cNvCxnSpPr>
            <p:nvPr/>
          </p:nvCxnSpPr>
          <p:spPr>
            <a:xfrm>
              <a:off x="834653" y="1195825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>
              <a:cxnSpLocks/>
            </p:cNvCxnSpPr>
            <p:nvPr/>
          </p:nvCxnSpPr>
          <p:spPr>
            <a:xfrm>
              <a:off x="339679" y="552842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10971348" y="419270"/>
            <a:ext cx="952662" cy="893243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cxnSp>
          <p:nvCxnSpPr>
            <p:cNvPr id="52" name="직선 연결선 51"/>
            <p:cNvCxnSpPr>
              <a:cxnSpLocks/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588CD07D-B278-49A1-85B5-187B69F1B54D}"/>
              </a:ext>
            </a:extLst>
          </p:cNvPr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 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xmlns="" id="{C55BE370-31FE-4FAB-AB79-9490DC8086D2}"/>
              </a:ext>
            </a:extLst>
          </p:cNvPr>
          <p:cNvSpPr/>
          <p:nvPr/>
        </p:nvSpPr>
        <p:spPr>
          <a:xfrm>
            <a:off x="3108207" y="3866126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 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5" name="AutoShape 4" descr="ê´ë ¨ ì´ë¯¸ì§">
            <a:extLst>
              <a:ext uri="{FF2B5EF4-FFF2-40B4-BE49-F238E27FC236}">
                <a16:creationId xmlns:a16="http://schemas.microsoft.com/office/drawing/2014/main" xmlns="" id="{4EF67FFC-063A-4F36-96C4-8D45AE8838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45936" y="389839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xmlns="" id="{F7D36F84-2CDA-4284-812D-DF32C9E20879}"/>
              </a:ext>
            </a:extLst>
          </p:cNvPr>
          <p:cNvSpPr/>
          <p:nvPr/>
        </p:nvSpPr>
        <p:spPr>
          <a:xfrm>
            <a:off x="2230383" y="3536942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 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8" name="AutoShape 4" descr="ê´ë ¨ ì´ë¯¸ì§">
            <a:extLst>
              <a:ext uri="{FF2B5EF4-FFF2-40B4-BE49-F238E27FC236}">
                <a16:creationId xmlns:a16="http://schemas.microsoft.com/office/drawing/2014/main" xmlns="" id="{743C2CFA-A325-42D8-9CC4-DCD12CD468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68112" y="356920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xmlns="" id="{8F44015F-9073-45CC-9DC8-36828626A48A}"/>
              </a:ext>
            </a:extLst>
          </p:cNvPr>
          <p:cNvCxnSpPr>
            <a:cxnSpLocks/>
          </p:cNvCxnSpPr>
          <p:nvPr/>
        </p:nvCxnSpPr>
        <p:spPr>
          <a:xfrm>
            <a:off x="382349" y="939842"/>
            <a:ext cx="5580441" cy="0"/>
          </a:xfrm>
          <a:prstGeom prst="line">
            <a:avLst/>
          </a:prstGeom>
          <a:ln w="28575">
            <a:solidFill>
              <a:srgbClr val="5EC9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xmlns="" id="{D46EB95A-77E6-4695-A587-344522C1B75C}"/>
              </a:ext>
            </a:extLst>
          </p:cNvPr>
          <p:cNvSpPr txBox="1"/>
          <p:nvPr/>
        </p:nvSpPr>
        <p:spPr>
          <a:xfrm>
            <a:off x="7249446" y="506669"/>
            <a:ext cx="4170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2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자율주행 데이터 모델링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3BB31DC-0D69-4714-B3B5-D6E31BFB4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564" y="1608255"/>
            <a:ext cx="4087482" cy="30656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AD3F594-61F3-49AF-BD4A-586DDE0DD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424" y="1621843"/>
            <a:ext cx="5462864" cy="307741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893864" y="5016862"/>
            <a:ext cx="4815135" cy="1569808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트랙 위에서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RC car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자율 주행 시 </a:t>
            </a:r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두차량간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위치 및 이미지 정보를 활용하여</a:t>
            </a:r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상황 별 상호작용 수행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xmlns="" id="{F27FEAFD-628D-459D-A679-A02180E34790}"/>
              </a:ext>
            </a:extLst>
          </p:cNvPr>
          <p:cNvSpPr txBox="1"/>
          <p:nvPr/>
        </p:nvSpPr>
        <p:spPr>
          <a:xfrm>
            <a:off x="436315" y="195569"/>
            <a:ext cx="101635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5EC9DC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en-US" altLang="ko-KR" sz="12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4000" dirty="0" smtClean="0">
                <a:latin typeface="HY견고딕" pitchFamily="18" charset="-127"/>
                <a:ea typeface="HY견고딕" pitchFamily="18" charset="-127"/>
              </a:rPr>
              <a:t>프로젝트</a:t>
            </a:r>
            <a:r>
              <a:rPr lang="en-US" altLang="ko-KR" sz="40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4000" dirty="0">
                <a:latin typeface="HY견고딕" pitchFamily="18" charset="-127"/>
                <a:ea typeface="HY견고딕" pitchFamily="18" charset="-127"/>
              </a:rPr>
              <a:t>개발 과정</a:t>
            </a:r>
            <a:endParaRPr lang="en-US" altLang="ko-KR" sz="2800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212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ACDDBAE-4B93-4B4C-89A4-A3028D961565}"/>
              </a:ext>
            </a:extLst>
          </p:cNvPr>
          <p:cNvSpPr txBox="1"/>
          <p:nvPr/>
        </p:nvSpPr>
        <p:spPr>
          <a:xfrm>
            <a:off x="0" y="2119738"/>
            <a:ext cx="12192000" cy="227754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ko-KR" altLang="en-US" sz="6000" dirty="0" smtClean="0">
                <a:latin typeface="HY견고딕" pitchFamily="18" charset="-127"/>
                <a:ea typeface="HY견고딕" pitchFamily="18" charset="-127"/>
              </a:rPr>
              <a:t>프로젝트 시연영상</a:t>
            </a:r>
            <a:r>
              <a:rPr lang="ko-KR" altLang="en-US" sz="4800" b="1" dirty="0" smtClean="0">
                <a:latin typeface="HY견고딕" pitchFamily="18" charset="-127"/>
                <a:ea typeface="HY견고딕" pitchFamily="18" charset="-127"/>
              </a:rPr>
              <a:t> </a:t>
            </a:r>
            <a:endParaRPr lang="en-US" altLang="ko-KR" sz="4800" b="1" dirty="0"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en-US" altLang="ko-KR" sz="2800" dirty="0" smtClean="0">
                <a:solidFill>
                  <a:srgbClr val="00B0F0"/>
                </a:solidFill>
                <a:latin typeface="HY견고딕" pitchFamily="18" charset="-127"/>
                <a:ea typeface="HY견고딕" pitchFamily="18" charset="-127"/>
              </a:rPr>
              <a:t>POSCO</a:t>
            </a:r>
            <a:r>
              <a:rPr lang="en-US" altLang="ko-KR" sz="2800" dirty="0" smtClean="0">
                <a:latin typeface="HY견고딕" pitchFamily="18" charset="-127"/>
                <a:ea typeface="HY견고딕" pitchFamily="18" charset="-127"/>
              </a:rPr>
              <a:t>-</a:t>
            </a:r>
            <a:r>
              <a:rPr lang="en-US" altLang="ko-KR" sz="2800" dirty="0" err="1" smtClean="0">
                <a:latin typeface="HY견고딕" pitchFamily="18" charset="-127"/>
                <a:ea typeface="HY견고딕" pitchFamily="18" charset="-127"/>
              </a:rPr>
              <a:t>nnected</a:t>
            </a:r>
            <a:endParaRPr lang="en-US" altLang="ko-KR" sz="2800" dirty="0">
              <a:latin typeface="HY견고딕" pitchFamily="18" charset="-127"/>
              <a:ea typeface="HY견고딕" pitchFamily="18" charset="-127"/>
            </a:endParaRPr>
          </a:p>
          <a:p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5D27FCA8-3E30-4022-AD53-E8ABEF76E703}"/>
              </a:ext>
            </a:extLst>
          </p:cNvPr>
          <p:cNvGrpSpPr/>
          <p:nvPr/>
        </p:nvGrpSpPr>
        <p:grpSpPr>
          <a:xfrm>
            <a:off x="0" y="-457199"/>
            <a:ext cx="7255493" cy="6089904"/>
            <a:chOff x="0" y="-14928"/>
            <a:chExt cx="6458246" cy="6886527"/>
          </a:xfrm>
        </p:grpSpPr>
        <p:sp>
          <p:nvSpPr>
            <p:cNvPr id="5" name="Параллелограмм 17">
              <a:extLst>
                <a:ext uri="{FF2B5EF4-FFF2-40B4-BE49-F238E27FC236}">
                  <a16:creationId xmlns:a16="http://schemas.microsoft.com/office/drawing/2014/main" xmlns="" id="{DD672A30-F39C-4F04-ACC2-2EAACB761459}"/>
                </a:ext>
              </a:extLst>
            </p:cNvPr>
            <p:cNvSpPr/>
            <p:nvPr/>
          </p:nvSpPr>
          <p:spPr>
            <a:xfrm>
              <a:off x="0" y="-14928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" name="Прямоугольный треугольник 11">
              <a:extLst>
                <a:ext uri="{FF2B5EF4-FFF2-40B4-BE49-F238E27FC236}">
                  <a16:creationId xmlns:a16="http://schemas.microsoft.com/office/drawing/2014/main" xmlns="" id="{FEE40E08-61CE-45BC-9A2F-A6FD593F9D20}"/>
                </a:ext>
              </a:extLst>
            </p:cNvPr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HY견고딕" pitchFamily="18" charset="-127"/>
                <a:ea typeface="HY견고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345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양쪽 모서리가 둥근 사각형 130"/>
          <p:cNvSpPr/>
          <p:nvPr/>
        </p:nvSpPr>
        <p:spPr>
          <a:xfrm rot="16200000">
            <a:off x="2983972" y="-2393077"/>
            <a:ext cx="6606407" cy="11809652"/>
          </a:xfrm>
          <a:prstGeom prst="round2SameRect">
            <a:avLst>
              <a:gd name="adj1" fmla="val 6105"/>
              <a:gd name="adj2" fmla="val 0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 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g</a:t>
            </a: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xmlns="" id="{177BFB0A-F398-4579-AA44-472491C5331E}"/>
              </a:ext>
            </a:extLst>
          </p:cNvPr>
          <p:cNvGrpSpPr/>
          <p:nvPr/>
        </p:nvGrpSpPr>
        <p:grpSpPr>
          <a:xfrm>
            <a:off x="-295457" y="78969"/>
            <a:ext cx="567469" cy="1631867"/>
            <a:chOff x="339679" y="552842"/>
            <a:chExt cx="1250974" cy="1631867"/>
          </a:xfrm>
        </p:grpSpPr>
        <p:cxnSp>
          <p:nvCxnSpPr>
            <p:cNvPr id="72" name="직선 연결선 71"/>
            <p:cNvCxnSpPr>
              <a:cxnSpLocks/>
            </p:cNvCxnSpPr>
            <p:nvPr/>
          </p:nvCxnSpPr>
          <p:spPr>
            <a:xfrm>
              <a:off x="381756" y="1961508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>
              <a:cxnSpLocks/>
            </p:cNvCxnSpPr>
            <p:nvPr/>
          </p:nvCxnSpPr>
          <p:spPr>
            <a:xfrm>
              <a:off x="780653" y="2184709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>
              <a:cxnSpLocks/>
            </p:cNvCxnSpPr>
            <p:nvPr/>
          </p:nvCxnSpPr>
          <p:spPr>
            <a:xfrm>
              <a:off x="1158653" y="1716031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>
              <a:cxnSpLocks/>
            </p:cNvCxnSpPr>
            <p:nvPr/>
          </p:nvCxnSpPr>
          <p:spPr>
            <a:xfrm>
              <a:off x="348653" y="859793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>
              <a:cxnSpLocks/>
            </p:cNvCxnSpPr>
            <p:nvPr/>
          </p:nvCxnSpPr>
          <p:spPr>
            <a:xfrm>
              <a:off x="834653" y="1195825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>
              <a:cxnSpLocks/>
            </p:cNvCxnSpPr>
            <p:nvPr/>
          </p:nvCxnSpPr>
          <p:spPr>
            <a:xfrm>
              <a:off x="339679" y="552842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10971348" y="419270"/>
            <a:ext cx="952662" cy="893243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cxnSp>
          <p:nvCxnSpPr>
            <p:cNvPr id="52" name="직선 연결선 51"/>
            <p:cNvCxnSpPr>
              <a:cxnSpLocks/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588CD07D-B278-49A1-85B5-187B69F1B54D}"/>
              </a:ext>
            </a:extLst>
          </p:cNvPr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 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xmlns="" id="{C55BE370-31FE-4FAB-AB79-9490DC8086D2}"/>
              </a:ext>
            </a:extLst>
          </p:cNvPr>
          <p:cNvSpPr/>
          <p:nvPr/>
        </p:nvSpPr>
        <p:spPr>
          <a:xfrm>
            <a:off x="3108207" y="3866126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 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5" name="AutoShape 4" descr="ê´ë ¨ ì´ë¯¸ì§">
            <a:extLst>
              <a:ext uri="{FF2B5EF4-FFF2-40B4-BE49-F238E27FC236}">
                <a16:creationId xmlns:a16="http://schemas.microsoft.com/office/drawing/2014/main" xmlns="" id="{4EF67FFC-063A-4F36-96C4-8D45AE8838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45936" y="389839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xmlns="" id="{F7D36F84-2CDA-4284-812D-DF32C9E20879}"/>
              </a:ext>
            </a:extLst>
          </p:cNvPr>
          <p:cNvSpPr/>
          <p:nvPr/>
        </p:nvSpPr>
        <p:spPr>
          <a:xfrm>
            <a:off x="2230383" y="3536942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 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8" name="AutoShape 4" descr="ê´ë ¨ ì´ë¯¸ì§">
            <a:extLst>
              <a:ext uri="{FF2B5EF4-FFF2-40B4-BE49-F238E27FC236}">
                <a16:creationId xmlns:a16="http://schemas.microsoft.com/office/drawing/2014/main" xmlns="" id="{743C2CFA-A325-42D8-9CC4-DCD12CD468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68112" y="356920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xmlns="" id="{8F44015F-9073-45CC-9DC8-36828626A48A}"/>
              </a:ext>
            </a:extLst>
          </p:cNvPr>
          <p:cNvCxnSpPr>
            <a:cxnSpLocks/>
          </p:cNvCxnSpPr>
          <p:nvPr/>
        </p:nvCxnSpPr>
        <p:spPr>
          <a:xfrm>
            <a:off x="382349" y="939842"/>
            <a:ext cx="5580441" cy="0"/>
          </a:xfrm>
          <a:prstGeom prst="line">
            <a:avLst/>
          </a:prstGeom>
          <a:ln w="28575">
            <a:solidFill>
              <a:srgbClr val="5EC9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xmlns="" id="{D46EB95A-77E6-4695-A587-344522C1B75C}"/>
              </a:ext>
            </a:extLst>
          </p:cNvPr>
          <p:cNvSpPr txBox="1"/>
          <p:nvPr/>
        </p:nvSpPr>
        <p:spPr>
          <a:xfrm>
            <a:off x="7249446" y="506669"/>
            <a:ext cx="4170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2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자율주행 데이터 모델링 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xmlns="" id="{F27FEAFD-628D-459D-A679-A02180E34790}"/>
              </a:ext>
            </a:extLst>
          </p:cNvPr>
          <p:cNvSpPr txBox="1"/>
          <p:nvPr/>
        </p:nvSpPr>
        <p:spPr>
          <a:xfrm>
            <a:off x="436315" y="195569"/>
            <a:ext cx="101635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5EC9DC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r>
              <a:rPr lang="en-US" altLang="ko-KR" sz="12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4000" dirty="0" smtClean="0">
                <a:latin typeface="HY견고딕" pitchFamily="18" charset="-127"/>
                <a:ea typeface="HY견고딕" pitchFamily="18" charset="-127"/>
              </a:rPr>
              <a:t>프로젝트</a:t>
            </a:r>
            <a:r>
              <a:rPr lang="en-US" altLang="ko-KR" sz="40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4000" dirty="0" smtClean="0">
                <a:latin typeface="HY견고딕" pitchFamily="18" charset="-127"/>
                <a:ea typeface="HY견고딕" pitchFamily="18" charset="-127"/>
              </a:rPr>
              <a:t>시연영상</a:t>
            </a:r>
            <a:endParaRPr lang="en-US" altLang="ko-KR" sz="28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10284" y="1749544"/>
            <a:ext cx="3488462" cy="32347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자율 주행 영상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4532372" y="1749544"/>
            <a:ext cx="3488462" cy="32347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서버 동작 영상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8393260" y="1749544"/>
            <a:ext cx="3488462" cy="32347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비콘을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사용한 위치 계산 영상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385882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ACDDBAE-4B93-4B4C-89A4-A3028D961565}"/>
              </a:ext>
            </a:extLst>
          </p:cNvPr>
          <p:cNvSpPr txBox="1"/>
          <p:nvPr/>
        </p:nvSpPr>
        <p:spPr>
          <a:xfrm>
            <a:off x="0" y="2119738"/>
            <a:ext cx="12192000" cy="227754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ko-KR" altLang="en-US" sz="6000" dirty="0" smtClean="0">
                <a:latin typeface="HY견고딕" pitchFamily="18" charset="-127"/>
                <a:ea typeface="HY견고딕" pitchFamily="18" charset="-127"/>
              </a:rPr>
              <a:t>보완사항 및 </a:t>
            </a:r>
            <a:r>
              <a:rPr lang="ko-KR" altLang="en-US" sz="6000" dirty="0" err="1" smtClean="0">
                <a:latin typeface="HY견고딕" pitchFamily="18" charset="-127"/>
                <a:ea typeface="HY견고딕" pitchFamily="18" charset="-127"/>
              </a:rPr>
              <a:t>느낀점</a:t>
            </a:r>
            <a:r>
              <a:rPr lang="ko-KR" altLang="en-US" sz="4800" b="1" dirty="0" smtClean="0">
                <a:latin typeface="HY견고딕" pitchFamily="18" charset="-127"/>
                <a:ea typeface="HY견고딕" pitchFamily="18" charset="-127"/>
              </a:rPr>
              <a:t> </a:t>
            </a:r>
            <a:endParaRPr lang="en-US" altLang="ko-KR" sz="4800" b="1" dirty="0"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en-US" altLang="ko-KR" sz="2800" dirty="0" smtClean="0">
                <a:solidFill>
                  <a:srgbClr val="00B0F0"/>
                </a:solidFill>
                <a:latin typeface="HY견고딕" pitchFamily="18" charset="-127"/>
                <a:ea typeface="HY견고딕" pitchFamily="18" charset="-127"/>
              </a:rPr>
              <a:t>POSCO</a:t>
            </a:r>
            <a:r>
              <a:rPr lang="en-US" altLang="ko-KR" sz="2800" dirty="0" smtClean="0">
                <a:latin typeface="HY견고딕" pitchFamily="18" charset="-127"/>
                <a:ea typeface="HY견고딕" pitchFamily="18" charset="-127"/>
              </a:rPr>
              <a:t>-</a:t>
            </a:r>
            <a:r>
              <a:rPr lang="en-US" altLang="ko-KR" sz="2800" dirty="0" err="1" smtClean="0">
                <a:latin typeface="HY견고딕" pitchFamily="18" charset="-127"/>
                <a:ea typeface="HY견고딕" pitchFamily="18" charset="-127"/>
              </a:rPr>
              <a:t>nnected</a:t>
            </a:r>
            <a:endParaRPr lang="en-US" altLang="ko-KR" sz="2800" dirty="0">
              <a:latin typeface="HY견고딕" pitchFamily="18" charset="-127"/>
              <a:ea typeface="HY견고딕" pitchFamily="18" charset="-127"/>
            </a:endParaRPr>
          </a:p>
          <a:p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5D27FCA8-3E30-4022-AD53-E8ABEF76E703}"/>
              </a:ext>
            </a:extLst>
          </p:cNvPr>
          <p:cNvGrpSpPr/>
          <p:nvPr/>
        </p:nvGrpSpPr>
        <p:grpSpPr>
          <a:xfrm>
            <a:off x="0" y="-457199"/>
            <a:ext cx="7255493" cy="6089904"/>
            <a:chOff x="0" y="-14928"/>
            <a:chExt cx="6458246" cy="6886527"/>
          </a:xfrm>
        </p:grpSpPr>
        <p:sp>
          <p:nvSpPr>
            <p:cNvPr id="5" name="Параллелограмм 17">
              <a:extLst>
                <a:ext uri="{FF2B5EF4-FFF2-40B4-BE49-F238E27FC236}">
                  <a16:creationId xmlns:a16="http://schemas.microsoft.com/office/drawing/2014/main" xmlns="" id="{DD672A30-F39C-4F04-ACC2-2EAACB761459}"/>
                </a:ext>
              </a:extLst>
            </p:cNvPr>
            <p:cNvSpPr/>
            <p:nvPr/>
          </p:nvSpPr>
          <p:spPr>
            <a:xfrm>
              <a:off x="0" y="-14928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" name="Прямоугольный треугольник 11">
              <a:extLst>
                <a:ext uri="{FF2B5EF4-FFF2-40B4-BE49-F238E27FC236}">
                  <a16:creationId xmlns:a16="http://schemas.microsoft.com/office/drawing/2014/main" xmlns="" id="{FEE40E08-61CE-45BC-9A2F-A6FD593F9D20}"/>
                </a:ext>
              </a:extLst>
            </p:cNvPr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HY견고딕" pitchFamily="18" charset="-127"/>
                <a:ea typeface="HY견고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609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직사각형 69"/>
          <p:cNvSpPr/>
          <p:nvPr/>
        </p:nvSpPr>
        <p:spPr>
          <a:xfrm>
            <a:off x="6605870" y="6470460"/>
            <a:ext cx="55181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Connected</a:t>
            </a:r>
            <a:r>
              <a:rPr lang="ko-KR" altLang="en-US" sz="1600" b="1" i="1" kern="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600" b="1" i="1" kern="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Car</a:t>
            </a:r>
            <a:endParaRPr lang="en-US" altLang="ko-KR" sz="2000" b="1" i="1" kern="0" dirty="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xmlns="" id="{177BFB0A-F398-4579-AA44-472491C5331E}"/>
              </a:ext>
            </a:extLst>
          </p:cNvPr>
          <p:cNvGrpSpPr/>
          <p:nvPr/>
        </p:nvGrpSpPr>
        <p:grpSpPr>
          <a:xfrm>
            <a:off x="-295457" y="78969"/>
            <a:ext cx="567469" cy="1631867"/>
            <a:chOff x="339679" y="552842"/>
            <a:chExt cx="1250974" cy="1631867"/>
          </a:xfrm>
        </p:grpSpPr>
        <p:cxnSp>
          <p:nvCxnSpPr>
            <p:cNvPr id="72" name="직선 연결선 71"/>
            <p:cNvCxnSpPr>
              <a:cxnSpLocks/>
            </p:cNvCxnSpPr>
            <p:nvPr/>
          </p:nvCxnSpPr>
          <p:spPr>
            <a:xfrm>
              <a:off x="381756" y="1961508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>
              <a:cxnSpLocks/>
            </p:cNvCxnSpPr>
            <p:nvPr/>
          </p:nvCxnSpPr>
          <p:spPr>
            <a:xfrm>
              <a:off x="780653" y="2184709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>
              <a:cxnSpLocks/>
            </p:cNvCxnSpPr>
            <p:nvPr/>
          </p:nvCxnSpPr>
          <p:spPr>
            <a:xfrm>
              <a:off x="1158653" y="1716031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>
              <a:cxnSpLocks/>
            </p:cNvCxnSpPr>
            <p:nvPr/>
          </p:nvCxnSpPr>
          <p:spPr>
            <a:xfrm>
              <a:off x="348653" y="859793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>
              <a:cxnSpLocks/>
            </p:cNvCxnSpPr>
            <p:nvPr/>
          </p:nvCxnSpPr>
          <p:spPr>
            <a:xfrm>
              <a:off x="834653" y="1195825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>
              <a:cxnSpLocks/>
            </p:cNvCxnSpPr>
            <p:nvPr/>
          </p:nvCxnSpPr>
          <p:spPr>
            <a:xfrm>
              <a:off x="339679" y="552842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10971348" y="419270"/>
            <a:ext cx="952662" cy="893243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cxnSp>
          <p:nvCxnSpPr>
            <p:cNvPr id="52" name="직선 연결선 51"/>
            <p:cNvCxnSpPr>
              <a:cxnSpLocks/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588CD07D-B278-49A1-85B5-187B69F1B54D}"/>
              </a:ext>
            </a:extLst>
          </p:cNvPr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 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1DDFFCC8-5D27-4D6C-A7A0-D9518A79085B}"/>
              </a:ext>
            </a:extLst>
          </p:cNvPr>
          <p:cNvGrpSpPr/>
          <p:nvPr/>
        </p:nvGrpSpPr>
        <p:grpSpPr>
          <a:xfrm>
            <a:off x="112623" y="189733"/>
            <a:ext cx="12093636" cy="6820136"/>
            <a:chOff x="98366" y="78970"/>
            <a:chExt cx="12093636" cy="6820136"/>
          </a:xfrm>
        </p:grpSpPr>
        <p:sp>
          <p:nvSpPr>
            <p:cNvPr id="7" name="양쪽 모서리가 둥근 사각형 6"/>
            <p:cNvSpPr/>
            <p:nvPr/>
          </p:nvSpPr>
          <p:spPr>
            <a:xfrm rot="16200000">
              <a:off x="2983972" y="-2393077"/>
              <a:ext cx="6606407" cy="11809652"/>
            </a:xfrm>
            <a:prstGeom prst="round2SameRect">
              <a:avLst>
                <a:gd name="adj1" fmla="val 6105"/>
                <a:gd name="adj2" fmla="val 0"/>
              </a:avLst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dirty="0">
                  <a:latin typeface="HY견고딕" pitchFamily="18" charset="-127"/>
                  <a:ea typeface="HY견고딕" pitchFamily="18" charset="-127"/>
                </a:rPr>
                <a:t> </a:t>
              </a:r>
              <a:r>
                <a:rPr lang="en-US" altLang="ko-KR" dirty="0">
                  <a:latin typeface="HY견고딕" pitchFamily="18" charset="-127"/>
                  <a:ea typeface="HY견고딕" pitchFamily="18" charset="-127"/>
                </a:rPr>
                <a:t>g</a:t>
              </a:r>
              <a:endParaRPr lang="ko-KR" altLang="en-US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xmlns="" id="{3F33655E-7CDF-47A7-B301-F1A364F1D104}"/>
                </a:ext>
              </a:extLst>
            </p:cNvPr>
            <p:cNvGrpSpPr/>
            <p:nvPr/>
          </p:nvGrpSpPr>
          <p:grpSpPr>
            <a:xfrm>
              <a:off x="98366" y="78970"/>
              <a:ext cx="7255493" cy="6820136"/>
              <a:chOff x="0" y="-14928"/>
              <a:chExt cx="6458246" cy="6886527"/>
            </a:xfrm>
          </p:grpSpPr>
          <p:sp>
            <p:nvSpPr>
              <p:cNvPr id="57" name="Параллелограмм 17">
                <a:extLst>
                  <a:ext uri="{FF2B5EF4-FFF2-40B4-BE49-F238E27FC236}">
                    <a16:creationId xmlns:a16="http://schemas.microsoft.com/office/drawing/2014/main" xmlns="" id="{2353D7B4-37D1-4F96-A862-E8B898B41A8E}"/>
                  </a:ext>
                </a:extLst>
              </p:cNvPr>
              <p:cNvSpPr/>
              <p:nvPr/>
            </p:nvSpPr>
            <p:spPr>
              <a:xfrm>
                <a:off x="0" y="-14928"/>
                <a:ext cx="5385192" cy="6872928"/>
              </a:xfrm>
              <a:custGeom>
                <a:avLst/>
                <a:gdLst>
                  <a:gd name="connsiteX0" fmla="*/ 0 w 7099692"/>
                  <a:gd name="connsiteY0" fmla="*/ 6858000 h 6858000"/>
                  <a:gd name="connsiteX1" fmla="*/ 1714500 w 7099692"/>
                  <a:gd name="connsiteY1" fmla="*/ 0 h 6858000"/>
                  <a:gd name="connsiteX2" fmla="*/ 7099692 w 7099692"/>
                  <a:gd name="connsiteY2" fmla="*/ 0 h 6858000"/>
                  <a:gd name="connsiteX3" fmla="*/ 5385192 w 7099692"/>
                  <a:gd name="connsiteY3" fmla="*/ 6858000 h 6858000"/>
                  <a:gd name="connsiteX4" fmla="*/ 0 w 7099692"/>
                  <a:gd name="connsiteY4" fmla="*/ 6858000 h 6858000"/>
                  <a:gd name="connsiteX0" fmla="*/ 5118 w 5385192"/>
                  <a:gd name="connsiteY0" fmla="*/ 6844353 h 6858000"/>
                  <a:gd name="connsiteX1" fmla="*/ 0 w 5385192"/>
                  <a:gd name="connsiteY1" fmla="*/ 0 h 6858000"/>
                  <a:gd name="connsiteX2" fmla="*/ 5385192 w 5385192"/>
                  <a:gd name="connsiteY2" fmla="*/ 0 h 6858000"/>
                  <a:gd name="connsiteX3" fmla="*/ 3670692 w 5385192"/>
                  <a:gd name="connsiteY3" fmla="*/ 6858000 h 6858000"/>
                  <a:gd name="connsiteX4" fmla="*/ 5118 w 5385192"/>
                  <a:gd name="connsiteY4" fmla="*/ 6844353 h 6858000"/>
                  <a:gd name="connsiteX0" fmla="*/ 5118 w 5385192"/>
                  <a:gd name="connsiteY0" fmla="*/ 6844353 h 6871648"/>
                  <a:gd name="connsiteX1" fmla="*/ 0 w 5385192"/>
                  <a:gd name="connsiteY1" fmla="*/ 0 h 6871648"/>
                  <a:gd name="connsiteX2" fmla="*/ 5385192 w 5385192"/>
                  <a:gd name="connsiteY2" fmla="*/ 0 h 6871648"/>
                  <a:gd name="connsiteX3" fmla="*/ 2633462 w 5385192"/>
                  <a:gd name="connsiteY3" fmla="*/ 6871648 h 6871648"/>
                  <a:gd name="connsiteX4" fmla="*/ 5118 w 5385192"/>
                  <a:gd name="connsiteY4" fmla="*/ 6844353 h 6871648"/>
                  <a:gd name="connsiteX0" fmla="*/ 0 w 5389599"/>
                  <a:gd name="connsiteY0" fmla="*/ 6853878 h 6871648"/>
                  <a:gd name="connsiteX1" fmla="*/ 4407 w 5389599"/>
                  <a:gd name="connsiteY1" fmla="*/ 0 h 6871648"/>
                  <a:gd name="connsiteX2" fmla="*/ 5389599 w 5389599"/>
                  <a:gd name="connsiteY2" fmla="*/ 0 h 6871648"/>
                  <a:gd name="connsiteX3" fmla="*/ 2637869 w 5389599"/>
                  <a:gd name="connsiteY3" fmla="*/ 6871648 h 6871648"/>
                  <a:gd name="connsiteX4" fmla="*/ 0 w 5389599"/>
                  <a:gd name="connsiteY4" fmla="*/ 6853878 h 6871648"/>
                  <a:gd name="connsiteX0" fmla="*/ 24168 w 5385192"/>
                  <a:gd name="connsiteY0" fmla="*/ 6872928 h 6872928"/>
                  <a:gd name="connsiteX1" fmla="*/ 0 w 5385192"/>
                  <a:gd name="connsiteY1" fmla="*/ 0 h 6872928"/>
                  <a:gd name="connsiteX2" fmla="*/ 5385192 w 5385192"/>
                  <a:gd name="connsiteY2" fmla="*/ 0 h 6872928"/>
                  <a:gd name="connsiteX3" fmla="*/ 2633462 w 5385192"/>
                  <a:gd name="connsiteY3" fmla="*/ 6871648 h 6872928"/>
                  <a:gd name="connsiteX4" fmla="*/ 24168 w 5385192"/>
                  <a:gd name="connsiteY4" fmla="*/ 6872928 h 6872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85192" h="6872928">
                    <a:moveTo>
                      <a:pt x="24168" y="6872928"/>
                    </a:moveTo>
                    <a:lnTo>
                      <a:pt x="0" y="0"/>
                    </a:lnTo>
                    <a:lnTo>
                      <a:pt x="5385192" y="0"/>
                    </a:lnTo>
                    <a:lnTo>
                      <a:pt x="2633462" y="6871648"/>
                    </a:lnTo>
                    <a:lnTo>
                      <a:pt x="24168" y="6872928"/>
                    </a:lnTo>
                    <a:close/>
                  </a:path>
                </a:pathLst>
              </a:custGeom>
              <a:solidFill>
                <a:schemeClr val="bg2">
                  <a:lumMod val="10000"/>
                  <a:alpha val="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chemeClr val="bg2">
                      <a:lumMod val="25000"/>
                    </a:schemeClr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58" name="Прямоугольный треугольник 11">
                <a:extLst>
                  <a:ext uri="{FF2B5EF4-FFF2-40B4-BE49-F238E27FC236}">
                    <a16:creationId xmlns:a16="http://schemas.microsoft.com/office/drawing/2014/main" xmlns="" id="{2A3BE2A7-55C9-4BC1-96B8-843659F0E999}"/>
                  </a:ext>
                </a:extLst>
              </p:cNvPr>
              <p:cNvSpPr/>
              <p:nvPr/>
            </p:nvSpPr>
            <p:spPr>
              <a:xfrm>
                <a:off x="0" y="1160011"/>
                <a:ext cx="6458246" cy="5711588"/>
              </a:xfrm>
              <a:custGeom>
                <a:avLst/>
                <a:gdLst>
                  <a:gd name="connsiteX0" fmla="*/ 0 w 5380074"/>
                  <a:gd name="connsiteY0" fmla="*/ 6858000 h 6858000"/>
                  <a:gd name="connsiteX1" fmla="*/ 0 w 5380074"/>
                  <a:gd name="connsiteY1" fmla="*/ 0 h 6858000"/>
                  <a:gd name="connsiteX2" fmla="*/ 5380074 w 5380074"/>
                  <a:gd name="connsiteY2" fmla="*/ 6858000 h 6858000"/>
                  <a:gd name="connsiteX3" fmla="*/ 0 w 5380074"/>
                  <a:gd name="connsiteY3" fmla="*/ 6858000 h 6858000"/>
                  <a:gd name="connsiteX0" fmla="*/ 0 w 5380074"/>
                  <a:gd name="connsiteY0" fmla="*/ 5697940 h 6858000"/>
                  <a:gd name="connsiteX1" fmla="*/ 0 w 5380074"/>
                  <a:gd name="connsiteY1" fmla="*/ 0 h 6858000"/>
                  <a:gd name="connsiteX2" fmla="*/ 5380074 w 5380074"/>
                  <a:gd name="connsiteY2" fmla="*/ 6858000 h 6858000"/>
                  <a:gd name="connsiteX3" fmla="*/ 0 w 5380074"/>
                  <a:gd name="connsiteY3" fmla="*/ 5697940 h 6858000"/>
                  <a:gd name="connsiteX0" fmla="*/ 0 w 4902402"/>
                  <a:gd name="connsiteY0" fmla="*/ 5697940 h 5725236"/>
                  <a:gd name="connsiteX1" fmla="*/ 0 w 4902402"/>
                  <a:gd name="connsiteY1" fmla="*/ 0 h 5725236"/>
                  <a:gd name="connsiteX2" fmla="*/ 4902402 w 4902402"/>
                  <a:gd name="connsiteY2" fmla="*/ 5725236 h 5725236"/>
                  <a:gd name="connsiteX3" fmla="*/ 0 w 4902402"/>
                  <a:gd name="connsiteY3" fmla="*/ 5697940 h 5725236"/>
                  <a:gd name="connsiteX0" fmla="*/ 0 w 6458246"/>
                  <a:gd name="connsiteY0" fmla="*/ 5697940 h 5711588"/>
                  <a:gd name="connsiteX1" fmla="*/ 0 w 6458246"/>
                  <a:gd name="connsiteY1" fmla="*/ 0 h 5711588"/>
                  <a:gd name="connsiteX2" fmla="*/ 6458246 w 6458246"/>
                  <a:gd name="connsiteY2" fmla="*/ 5711588 h 5711588"/>
                  <a:gd name="connsiteX3" fmla="*/ 0 w 6458246"/>
                  <a:gd name="connsiteY3" fmla="*/ 5697940 h 5711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58246" h="5711588">
                    <a:moveTo>
                      <a:pt x="0" y="5697940"/>
                    </a:moveTo>
                    <a:lnTo>
                      <a:pt x="0" y="0"/>
                    </a:lnTo>
                    <a:lnTo>
                      <a:pt x="6458246" y="5711588"/>
                    </a:lnTo>
                    <a:lnTo>
                      <a:pt x="0" y="5697940"/>
                    </a:lnTo>
                    <a:close/>
                  </a:path>
                </a:pathLst>
              </a:custGeom>
              <a:solidFill>
                <a:schemeClr val="bg2">
                  <a:lumMod val="10000"/>
                  <a:alpha val="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xmlns="" id="{1001F23B-7C71-4256-992E-68F62A06B108}"/>
              </a:ext>
            </a:extLst>
          </p:cNvPr>
          <p:cNvCxnSpPr>
            <a:cxnSpLocks/>
          </p:cNvCxnSpPr>
          <p:nvPr/>
        </p:nvCxnSpPr>
        <p:spPr>
          <a:xfrm>
            <a:off x="382349" y="939842"/>
            <a:ext cx="5580441" cy="0"/>
          </a:xfrm>
          <a:prstGeom prst="line">
            <a:avLst/>
          </a:prstGeom>
          <a:ln w="28575">
            <a:solidFill>
              <a:srgbClr val="5EC9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xmlns="" id="{C55BE370-31FE-4FAB-AB79-9490DC8086D2}"/>
              </a:ext>
            </a:extLst>
          </p:cNvPr>
          <p:cNvSpPr/>
          <p:nvPr/>
        </p:nvSpPr>
        <p:spPr>
          <a:xfrm>
            <a:off x="3108207" y="3866126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 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5" name="AutoShape 4" descr="ê´ë ¨ ì´ë¯¸ì§">
            <a:extLst>
              <a:ext uri="{FF2B5EF4-FFF2-40B4-BE49-F238E27FC236}">
                <a16:creationId xmlns:a16="http://schemas.microsoft.com/office/drawing/2014/main" xmlns="" id="{4EF67FFC-063A-4F36-96C4-8D45AE8838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45936" y="389839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xmlns="" id="{F7D36F84-2CDA-4284-812D-DF32C9E20879}"/>
              </a:ext>
            </a:extLst>
          </p:cNvPr>
          <p:cNvSpPr/>
          <p:nvPr/>
        </p:nvSpPr>
        <p:spPr>
          <a:xfrm>
            <a:off x="2230383" y="3536942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 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8" name="AutoShape 4" descr="ê´ë ¨ ì´ë¯¸ì§">
            <a:extLst>
              <a:ext uri="{FF2B5EF4-FFF2-40B4-BE49-F238E27FC236}">
                <a16:creationId xmlns:a16="http://schemas.microsoft.com/office/drawing/2014/main" xmlns="" id="{743C2CFA-A325-42D8-9CC4-DCD12CD468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68112" y="356920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F027C59-E417-4225-B574-623B422BF2B3}"/>
              </a:ext>
            </a:extLst>
          </p:cNvPr>
          <p:cNvSpPr txBox="1"/>
          <p:nvPr/>
        </p:nvSpPr>
        <p:spPr>
          <a:xfrm>
            <a:off x="6566606" y="506669"/>
            <a:ext cx="4853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Connected</a:t>
            </a:r>
            <a:r>
              <a:rPr lang="ko-KR" altLang="en-US" sz="2800" b="1" dirty="0">
                <a:solidFill>
                  <a:schemeClr val="bg2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800" b="1" dirty="0">
                <a:solidFill>
                  <a:schemeClr val="bg2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Car</a:t>
            </a:r>
            <a:r>
              <a:rPr lang="ko-KR" altLang="en-US" sz="2800" b="1" dirty="0">
                <a:solidFill>
                  <a:schemeClr val="bg2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 보완사항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xmlns="" id="{DEE2F2D5-E32B-449A-A538-41847A878951}"/>
              </a:ext>
            </a:extLst>
          </p:cNvPr>
          <p:cNvGrpSpPr/>
          <p:nvPr/>
        </p:nvGrpSpPr>
        <p:grpSpPr>
          <a:xfrm>
            <a:off x="11160324" y="260774"/>
            <a:ext cx="952662" cy="893243"/>
            <a:chOff x="-7016079" y="-905412"/>
            <a:chExt cx="12223174" cy="12103622"/>
          </a:xfrm>
        </p:grpSpPr>
        <p:sp>
          <p:nvSpPr>
            <p:cNvPr id="84" name="자유형 11">
              <a:extLst>
                <a:ext uri="{FF2B5EF4-FFF2-40B4-BE49-F238E27FC236}">
                  <a16:creationId xmlns:a16="http://schemas.microsoft.com/office/drawing/2014/main" xmlns="" id="{2B60D96A-695D-4246-A1D8-1C89065091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5" name="Freeform 26">
              <a:extLst>
                <a:ext uri="{FF2B5EF4-FFF2-40B4-BE49-F238E27FC236}">
                  <a16:creationId xmlns:a16="http://schemas.microsoft.com/office/drawing/2014/main" xmlns="" id="{A41B8199-172C-4390-ABF9-B82C7700C17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7" name="Freeform 27">
              <a:extLst>
                <a:ext uri="{FF2B5EF4-FFF2-40B4-BE49-F238E27FC236}">
                  <a16:creationId xmlns:a16="http://schemas.microsoft.com/office/drawing/2014/main" xmlns="" id="{C2FB39EA-B0E7-473D-A54F-91EF87FF4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8" name="Freeform 28">
              <a:extLst>
                <a:ext uri="{FF2B5EF4-FFF2-40B4-BE49-F238E27FC236}">
                  <a16:creationId xmlns:a16="http://schemas.microsoft.com/office/drawing/2014/main" xmlns="" id="{51D5469E-7CA8-42B4-B348-91CE2951A7DC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9" name="Freeform 30">
              <a:extLst>
                <a:ext uri="{FF2B5EF4-FFF2-40B4-BE49-F238E27FC236}">
                  <a16:creationId xmlns:a16="http://schemas.microsoft.com/office/drawing/2014/main" xmlns="" id="{92EE4888-92A8-4ECB-B909-BAE667279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90" name="Freeform 33">
              <a:extLst>
                <a:ext uri="{FF2B5EF4-FFF2-40B4-BE49-F238E27FC236}">
                  <a16:creationId xmlns:a16="http://schemas.microsoft.com/office/drawing/2014/main" xmlns="" id="{5CC53245-FE2D-4C66-B907-9373FFF90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91" name="Freeform 34">
              <a:extLst>
                <a:ext uri="{FF2B5EF4-FFF2-40B4-BE49-F238E27FC236}">
                  <a16:creationId xmlns:a16="http://schemas.microsoft.com/office/drawing/2014/main" xmlns="" id="{61F493BE-812B-40E0-867F-0BA19964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92" name="Freeform 35">
              <a:extLst>
                <a:ext uri="{FF2B5EF4-FFF2-40B4-BE49-F238E27FC236}">
                  <a16:creationId xmlns:a16="http://schemas.microsoft.com/office/drawing/2014/main" xmlns="" id="{3FFD4A31-FF26-4A6E-A376-280BCC9BE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96" name="Freeform 36">
              <a:extLst>
                <a:ext uri="{FF2B5EF4-FFF2-40B4-BE49-F238E27FC236}">
                  <a16:creationId xmlns:a16="http://schemas.microsoft.com/office/drawing/2014/main" xmlns="" id="{F0851162-3178-4568-B28D-2E1E0143B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97" name="Freeform 37">
              <a:extLst>
                <a:ext uri="{FF2B5EF4-FFF2-40B4-BE49-F238E27FC236}">
                  <a16:creationId xmlns:a16="http://schemas.microsoft.com/office/drawing/2014/main" xmlns="" id="{F90692C5-2662-4525-BFBB-647AA5254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98" name="Freeform 38">
              <a:extLst>
                <a:ext uri="{FF2B5EF4-FFF2-40B4-BE49-F238E27FC236}">
                  <a16:creationId xmlns:a16="http://schemas.microsoft.com/office/drawing/2014/main" xmlns="" id="{73B80D8A-C71D-46C9-84F4-F1C8F12A6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99" name="Freeform 39">
              <a:extLst>
                <a:ext uri="{FF2B5EF4-FFF2-40B4-BE49-F238E27FC236}">
                  <a16:creationId xmlns:a16="http://schemas.microsoft.com/office/drawing/2014/main" xmlns="" id="{00B95E40-EEF9-44C7-A91D-4DCA2A35D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00" name="Freeform 40">
              <a:extLst>
                <a:ext uri="{FF2B5EF4-FFF2-40B4-BE49-F238E27FC236}">
                  <a16:creationId xmlns:a16="http://schemas.microsoft.com/office/drawing/2014/main" xmlns="" id="{729C97AF-7428-4416-92A6-272DEED3C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01" name="Freeform 41">
              <a:extLst>
                <a:ext uri="{FF2B5EF4-FFF2-40B4-BE49-F238E27FC236}">
                  <a16:creationId xmlns:a16="http://schemas.microsoft.com/office/drawing/2014/main" xmlns="" id="{BAF45E71-53C5-46D4-8C90-E80A7CD48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02" name="Freeform 42">
              <a:extLst>
                <a:ext uri="{FF2B5EF4-FFF2-40B4-BE49-F238E27FC236}">
                  <a16:creationId xmlns:a16="http://schemas.microsoft.com/office/drawing/2014/main" xmlns="" id="{452C6A1D-E1A9-4742-8A0A-E653E0F59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03" name="Freeform 62">
              <a:extLst>
                <a:ext uri="{FF2B5EF4-FFF2-40B4-BE49-F238E27FC236}">
                  <a16:creationId xmlns:a16="http://schemas.microsoft.com/office/drawing/2014/main" xmlns="" id="{6B2AAF6A-79EB-4FCE-BC47-E1192014C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04" name="자유형 27">
              <a:extLst>
                <a:ext uri="{FF2B5EF4-FFF2-40B4-BE49-F238E27FC236}">
                  <a16:creationId xmlns:a16="http://schemas.microsoft.com/office/drawing/2014/main" xmlns="" id="{5D0DA032-444E-4A4D-875A-044AB4D30C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05" name="Freeform 29">
              <a:extLst>
                <a:ext uri="{FF2B5EF4-FFF2-40B4-BE49-F238E27FC236}">
                  <a16:creationId xmlns:a16="http://schemas.microsoft.com/office/drawing/2014/main" xmlns="" id="{A4A8AAFB-B32F-413E-82BB-60EC67BAD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06" name="Freeform 32">
              <a:extLst>
                <a:ext uri="{FF2B5EF4-FFF2-40B4-BE49-F238E27FC236}">
                  <a16:creationId xmlns:a16="http://schemas.microsoft.com/office/drawing/2014/main" xmlns="" id="{057227A7-72FA-43BF-B00B-2D9A74D59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07" name="Freeform 43">
              <a:extLst>
                <a:ext uri="{FF2B5EF4-FFF2-40B4-BE49-F238E27FC236}">
                  <a16:creationId xmlns:a16="http://schemas.microsoft.com/office/drawing/2014/main" xmlns="" id="{7BA6D7DF-DAFE-46CB-8E0C-FF81FB188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xmlns="" id="{9040ABB5-FE06-4EF6-8F9F-8B8419181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10" name="Freeform 45">
              <a:extLst>
                <a:ext uri="{FF2B5EF4-FFF2-40B4-BE49-F238E27FC236}">
                  <a16:creationId xmlns:a16="http://schemas.microsoft.com/office/drawing/2014/main" xmlns="" id="{A6C1B4E7-A15F-4100-8410-014014FE8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xmlns="" id="{ED6FAC08-5A53-4242-B74E-16E17CD82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xmlns="" id="{5BB54BDB-9305-4F74-A954-06FDA25BE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xmlns="" id="{7017552D-0E8A-4276-A992-D4D5A5893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xmlns="" id="{5E8C3778-8021-4F64-8189-91250654F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15" name="Freeform 50">
              <a:extLst>
                <a:ext uri="{FF2B5EF4-FFF2-40B4-BE49-F238E27FC236}">
                  <a16:creationId xmlns:a16="http://schemas.microsoft.com/office/drawing/2014/main" xmlns="" id="{1C645E0E-334A-4373-9F44-1DDB5EF07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xmlns="" id="{246013A7-8622-4913-8C9A-F0736F27C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xmlns="" id="{33748EDC-C413-4BB0-9A89-CE286A537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18" name="Freeform 54">
              <a:extLst>
                <a:ext uri="{FF2B5EF4-FFF2-40B4-BE49-F238E27FC236}">
                  <a16:creationId xmlns:a16="http://schemas.microsoft.com/office/drawing/2014/main" xmlns="" id="{782413DD-16AD-46FB-8166-87F3349D2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19" name="Freeform 55">
              <a:extLst>
                <a:ext uri="{FF2B5EF4-FFF2-40B4-BE49-F238E27FC236}">
                  <a16:creationId xmlns:a16="http://schemas.microsoft.com/office/drawing/2014/main" xmlns="" id="{746E2481-4E3F-4594-84FF-E843DFC0C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20" name="Freeform 56">
              <a:extLst>
                <a:ext uri="{FF2B5EF4-FFF2-40B4-BE49-F238E27FC236}">
                  <a16:creationId xmlns:a16="http://schemas.microsoft.com/office/drawing/2014/main" xmlns="" id="{2D6765C7-4C82-4A98-8FC3-A5C1F1B63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21" name="Freeform 57">
              <a:extLst>
                <a:ext uri="{FF2B5EF4-FFF2-40B4-BE49-F238E27FC236}">
                  <a16:creationId xmlns:a16="http://schemas.microsoft.com/office/drawing/2014/main" xmlns="" id="{0F500C3D-6C44-4691-923F-92DF5AEDA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22" name="Freeform 58">
              <a:extLst>
                <a:ext uri="{FF2B5EF4-FFF2-40B4-BE49-F238E27FC236}">
                  <a16:creationId xmlns:a16="http://schemas.microsoft.com/office/drawing/2014/main" xmlns="" id="{7F3715A6-337D-4889-A5E8-EFAC59287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23" name="Freeform 59">
              <a:extLst>
                <a:ext uri="{FF2B5EF4-FFF2-40B4-BE49-F238E27FC236}">
                  <a16:creationId xmlns:a16="http://schemas.microsoft.com/office/drawing/2014/main" xmlns="" id="{84E326E2-4DC2-495D-B7FF-966354C93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24" name="Freeform 60">
              <a:extLst>
                <a:ext uri="{FF2B5EF4-FFF2-40B4-BE49-F238E27FC236}">
                  <a16:creationId xmlns:a16="http://schemas.microsoft.com/office/drawing/2014/main" xmlns="" id="{5D0F3BD9-163E-4CD2-B684-361F897B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25" name="Freeform 61">
              <a:extLst>
                <a:ext uri="{FF2B5EF4-FFF2-40B4-BE49-F238E27FC236}">
                  <a16:creationId xmlns:a16="http://schemas.microsoft.com/office/drawing/2014/main" xmlns="" id="{E9C1F754-6129-43AD-8DA4-D68D2ED21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26" name="Freeform 63">
              <a:extLst>
                <a:ext uri="{FF2B5EF4-FFF2-40B4-BE49-F238E27FC236}">
                  <a16:creationId xmlns:a16="http://schemas.microsoft.com/office/drawing/2014/main" xmlns="" id="{0D289EA8-5469-4844-8BFA-BFE173B7F12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27" name="Freeform 64">
              <a:extLst>
                <a:ext uri="{FF2B5EF4-FFF2-40B4-BE49-F238E27FC236}">
                  <a16:creationId xmlns:a16="http://schemas.microsoft.com/office/drawing/2014/main" xmlns="" id="{29574D0F-3527-4403-8BA4-E2813F8C7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28" name="Freeform 65">
              <a:extLst>
                <a:ext uri="{FF2B5EF4-FFF2-40B4-BE49-F238E27FC236}">
                  <a16:creationId xmlns:a16="http://schemas.microsoft.com/office/drawing/2014/main" xmlns="" id="{A906791E-ECE3-45E7-97D0-1B04FFC85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xmlns="" id="{A8C05B40-1532-4FA4-B342-F1FD680D67D5}"/>
                </a:ext>
              </a:extLst>
            </p:cNvPr>
            <p:cNvCxnSpPr>
              <a:cxnSpLocks/>
              <a:stCxn id="84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xmlns="" id="{3B555620-459F-4FB9-9AE5-6EA8CCE4E86D}"/>
              </a:ext>
            </a:extLst>
          </p:cNvPr>
          <p:cNvSpPr/>
          <p:nvPr/>
        </p:nvSpPr>
        <p:spPr>
          <a:xfrm>
            <a:off x="1353312" y="1487635"/>
            <a:ext cx="9964046" cy="4877831"/>
          </a:xfrm>
          <a:prstGeom prst="roundRect">
            <a:avLst/>
          </a:prstGeom>
          <a:noFill/>
          <a:ln w="28575">
            <a:solidFill>
              <a:srgbClr val="418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8DC7B3E-FBD6-4545-96A6-3A11459AE4E9}"/>
              </a:ext>
            </a:extLst>
          </p:cNvPr>
          <p:cNvSpPr txBox="1"/>
          <p:nvPr/>
        </p:nvSpPr>
        <p:spPr>
          <a:xfrm>
            <a:off x="2675726" y="1877827"/>
            <a:ext cx="829562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>
                <a:latin typeface="HY견고딕" pitchFamily="18" charset="-127"/>
                <a:ea typeface="HY견고딕" pitchFamily="18" charset="-127"/>
              </a:rPr>
              <a:t>트레이닝 데이터의 비정형성 </a:t>
            </a:r>
            <a:r>
              <a:rPr lang="en-US" altLang="ko-KR" sz="2000" dirty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2000" dirty="0">
                <a:latin typeface="HY견고딕" pitchFamily="18" charset="-127"/>
                <a:ea typeface="HY견고딕" pitchFamily="18" charset="-127"/>
              </a:rPr>
            </a:b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2000" dirty="0">
                <a:latin typeface="HY견고딕" pitchFamily="18" charset="-127"/>
                <a:ea typeface="HY견고딕" pitchFamily="18" charset="-127"/>
              </a:rPr>
              <a:t>빛에 크게 영향을 받으며 속도에 따른 </a:t>
            </a:r>
            <a:r>
              <a:rPr lang="ko-KR" altLang="en-US" sz="2000" dirty="0" err="1">
                <a:latin typeface="HY견고딕" pitchFamily="18" charset="-127"/>
                <a:ea typeface="HY견고딕" pitchFamily="18" charset="-127"/>
              </a:rPr>
              <a:t>조향</a:t>
            </a:r>
            <a:r>
              <a:rPr lang="ko-KR" altLang="en-US" sz="20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능력이 </a:t>
            </a:r>
            <a:r>
              <a:rPr lang="ko-KR" altLang="en-US" sz="2000" dirty="0">
                <a:latin typeface="HY견고딕" pitchFamily="18" charset="-127"/>
                <a:ea typeface="HY견고딕" pitchFamily="18" charset="-127"/>
              </a:rPr>
              <a:t>한계가 있음 </a:t>
            </a: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</a:b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데이터의 품질이 떨어지는 결과를 초래</a:t>
            </a:r>
            <a:r>
              <a:rPr lang="en-US" altLang="ko-KR" sz="2000" dirty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2000" dirty="0">
                <a:latin typeface="HY견고딕" pitchFamily="18" charset="-127"/>
                <a:ea typeface="HY견고딕" pitchFamily="18" charset="-127"/>
              </a:rPr>
            </a:b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   =&gt; </a:t>
            </a:r>
            <a:r>
              <a:rPr lang="en-US" altLang="ko-KR" sz="2000" dirty="0" smtClean="0">
                <a:solidFill>
                  <a:schemeClr val="accent5"/>
                </a:solidFill>
                <a:latin typeface="HY견고딕" pitchFamily="18" charset="-127"/>
                <a:ea typeface="HY견고딕" pitchFamily="18" charset="-127"/>
              </a:rPr>
              <a:t>RC </a:t>
            </a:r>
            <a:r>
              <a:rPr lang="ko-KR" altLang="en-US" sz="2000" dirty="0" err="1" smtClean="0">
                <a:solidFill>
                  <a:schemeClr val="accent5"/>
                </a:solidFill>
                <a:latin typeface="HY견고딕" pitchFamily="18" charset="-127"/>
                <a:ea typeface="HY견고딕" pitchFamily="18" charset="-127"/>
              </a:rPr>
              <a:t>카의</a:t>
            </a:r>
            <a:r>
              <a:rPr lang="ko-KR" altLang="en-US" sz="2000" dirty="0" smtClean="0">
                <a:solidFill>
                  <a:schemeClr val="accent5"/>
                </a:solidFill>
                <a:latin typeface="HY견고딕" pitchFamily="18" charset="-127"/>
                <a:ea typeface="HY견고딕" pitchFamily="18" charset="-127"/>
              </a:rPr>
              <a:t>  속도 조절 능력 및 일정한 빛의 </a:t>
            </a:r>
            <a:r>
              <a:rPr lang="ko-KR" altLang="en-US" sz="2000" dirty="0">
                <a:solidFill>
                  <a:schemeClr val="accent5"/>
                </a:solidFill>
                <a:latin typeface="HY견고딕" pitchFamily="18" charset="-127"/>
                <a:ea typeface="HY견고딕" pitchFamily="18" charset="-127"/>
              </a:rPr>
              <a:t>세기 유지 </a:t>
            </a:r>
            <a:r>
              <a:rPr lang="ko-KR" altLang="en-US" sz="2000" dirty="0" smtClean="0">
                <a:solidFill>
                  <a:schemeClr val="accent5"/>
                </a:solidFill>
                <a:latin typeface="HY견고딕" pitchFamily="18" charset="-127"/>
                <a:ea typeface="HY견고딕" pitchFamily="18" charset="-127"/>
              </a:rPr>
              <a:t>필요</a:t>
            </a:r>
            <a:endParaRPr lang="en-US" altLang="ko-KR" sz="2000" dirty="0" smtClean="0">
              <a:solidFill>
                <a:schemeClr val="accent5"/>
              </a:solidFill>
              <a:latin typeface="HY견고딕" pitchFamily="18" charset="-127"/>
              <a:ea typeface="HY견고딕" pitchFamily="18" charset="-127"/>
            </a:endParaRPr>
          </a:p>
          <a:p>
            <a:pPr marL="342900" indent="-342900">
              <a:buAutoNum type="arabicPeriod"/>
            </a:pPr>
            <a:endParaRPr lang="en-US" altLang="ko-KR" sz="2000" dirty="0" smtClean="0">
              <a:latin typeface="HY견고딕" pitchFamily="18" charset="-127"/>
              <a:ea typeface="HY견고딕" pitchFamily="18" charset="-127"/>
            </a:endParaRPr>
          </a:p>
          <a:p>
            <a:pPr marL="342900" indent="-342900">
              <a:buAutoNum type="arabicPeriod"/>
            </a:pPr>
            <a:endParaRPr lang="en-US" altLang="ko-KR" sz="2000" dirty="0">
              <a:latin typeface="HY견고딕" pitchFamily="18" charset="-127"/>
              <a:ea typeface="HY견고딕" pitchFamily="18" charset="-127"/>
            </a:endParaRPr>
          </a:p>
          <a:p>
            <a:pPr marL="342900" indent="-342900">
              <a:buAutoNum type="arabicPeriod"/>
            </a:pPr>
            <a:endParaRPr lang="en-US" altLang="ko-KR" sz="2000" dirty="0">
              <a:latin typeface="HY견고딕" pitchFamily="18" charset="-127"/>
              <a:ea typeface="HY견고딕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데이터 연산 속도의 한계 </a:t>
            </a: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</a:b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기존 </a:t>
            </a:r>
            <a:r>
              <a:rPr lang="ko-KR" altLang="en-US" sz="2000" dirty="0" err="1" smtClean="0">
                <a:latin typeface="HY견고딕" pitchFamily="18" charset="-127"/>
                <a:ea typeface="HY견고딕" pitchFamily="18" charset="-127"/>
              </a:rPr>
              <a:t>텐서플로우를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CPU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만을 이용하여 연산</a:t>
            </a: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</a:b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- YOLO 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연산속도가 매우 느림 </a:t>
            </a:r>
            <a:r>
              <a:rPr lang="en-US" altLang="ko-KR" sz="2000" dirty="0">
                <a:latin typeface="HY견고딕" pitchFamily="18" charset="-127"/>
                <a:ea typeface="HY견고딕" pitchFamily="18" charset="-127"/>
              </a:rPr>
              <a:t>/</a:t>
            </a: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오브젝트 </a:t>
            </a:r>
            <a:r>
              <a:rPr lang="ko-KR" altLang="en-US" sz="2000" dirty="0" err="1" smtClean="0">
                <a:latin typeface="HY견고딕" pitchFamily="18" charset="-127"/>
                <a:ea typeface="HY견고딕" pitchFamily="18" charset="-127"/>
              </a:rPr>
              <a:t>디텍팅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 불가 </a:t>
            </a: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</a:b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   =&gt; </a:t>
            </a:r>
            <a:r>
              <a:rPr lang="ko-KR" altLang="en-US" sz="2000" dirty="0" smtClean="0">
                <a:solidFill>
                  <a:schemeClr val="accent5"/>
                </a:solidFill>
                <a:latin typeface="HY견고딕" pitchFamily="18" charset="-127"/>
                <a:ea typeface="HY견고딕" pitchFamily="18" charset="-127"/>
              </a:rPr>
              <a:t>최초 프로젝트 진행 시</a:t>
            </a:r>
            <a:r>
              <a:rPr lang="en-US" altLang="ko-KR" sz="2000" dirty="0" smtClean="0">
                <a:solidFill>
                  <a:schemeClr val="accent5"/>
                </a:solidFill>
                <a:latin typeface="HY견고딕" pitchFamily="18" charset="-127"/>
                <a:ea typeface="HY견고딕" pitchFamily="18" charset="-127"/>
              </a:rPr>
              <a:t> GPU </a:t>
            </a:r>
            <a:r>
              <a:rPr lang="ko-KR" altLang="en-US" sz="2000" dirty="0" smtClean="0">
                <a:solidFill>
                  <a:schemeClr val="accent5"/>
                </a:solidFill>
                <a:latin typeface="HY견고딕" pitchFamily="18" charset="-127"/>
                <a:ea typeface="HY견고딕" pitchFamily="18" charset="-127"/>
              </a:rPr>
              <a:t>이용 </a:t>
            </a:r>
            <a:r>
              <a:rPr lang="ko-KR" altLang="en-US" sz="2000" dirty="0" err="1" smtClean="0">
                <a:solidFill>
                  <a:schemeClr val="accent5"/>
                </a:solidFill>
                <a:latin typeface="HY견고딕" pitchFamily="18" charset="-127"/>
                <a:ea typeface="HY견고딕" pitchFamily="18" charset="-127"/>
              </a:rPr>
              <a:t>텐서플로우</a:t>
            </a:r>
            <a:r>
              <a:rPr lang="ko-KR" altLang="en-US" sz="2000" dirty="0" smtClean="0">
                <a:solidFill>
                  <a:schemeClr val="accent5"/>
                </a:solidFill>
                <a:latin typeface="HY견고딕" pitchFamily="18" charset="-127"/>
                <a:ea typeface="HY견고딕" pitchFamily="18" charset="-127"/>
              </a:rPr>
              <a:t> 설치 필요 </a:t>
            </a:r>
            <a:endParaRPr lang="en-US" altLang="ko-KR" sz="2000" dirty="0" smtClean="0">
              <a:solidFill>
                <a:schemeClr val="accent5"/>
              </a:solidFill>
              <a:latin typeface="HY견고딕" pitchFamily="18" charset="-127"/>
              <a:ea typeface="HY견고딕" pitchFamily="18" charset="-127"/>
            </a:endParaRPr>
          </a:p>
          <a:p>
            <a:pPr marL="342900" indent="-342900">
              <a:buAutoNum type="arabicPeriod"/>
            </a:pPr>
            <a:endParaRPr lang="en-US" altLang="ko-KR" sz="2000" dirty="0">
              <a:latin typeface="HY견고딕" pitchFamily="18" charset="-127"/>
              <a:ea typeface="HY견고딕" pitchFamily="18" charset="-127"/>
            </a:endParaRPr>
          </a:p>
          <a:p>
            <a:pPr marL="342900" indent="-342900">
              <a:buAutoNum type="arabicPeriod"/>
            </a:pPr>
            <a:endParaRPr lang="en-US" altLang="ko-KR" sz="2000" dirty="0">
              <a:latin typeface="HY견고딕" pitchFamily="18" charset="-127"/>
              <a:ea typeface="HY견고딕" pitchFamily="18" charset="-127"/>
            </a:endParaRPr>
          </a:p>
          <a:p>
            <a:pPr marL="342900" indent="-342900">
              <a:buAutoNum type="arabicPeriod"/>
            </a:pPr>
            <a:endParaRPr lang="ko-KR" altLang="en-US" sz="20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xmlns="" id="{F27FEAFD-628D-459D-A679-A02180E34790}"/>
              </a:ext>
            </a:extLst>
          </p:cNvPr>
          <p:cNvSpPr txBox="1"/>
          <p:nvPr/>
        </p:nvSpPr>
        <p:spPr>
          <a:xfrm>
            <a:off x="436315" y="211317"/>
            <a:ext cx="101635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5EC9DC"/>
                </a:solidFill>
                <a:latin typeface="HY견고딕" pitchFamily="18" charset="-127"/>
                <a:ea typeface="HY견고딕" pitchFamily="18" charset="-127"/>
              </a:rPr>
              <a:t>4</a:t>
            </a:r>
            <a:r>
              <a:rPr lang="en-US" altLang="ko-KR" sz="12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4000" dirty="0" smtClean="0">
                <a:latin typeface="HY견고딕" pitchFamily="18" charset="-127"/>
                <a:ea typeface="HY견고딕" pitchFamily="18" charset="-127"/>
              </a:rPr>
              <a:t>보완사항 및 </a:t>
            </a:r>
            <a:r>
              <a:rPr lang="ko-KR" altLang="en-US" sz="4000" dirty="0" err="1" smtClean="0">
                <a:latin typeface="HY견고딕" pitchFamily="18" charset="-127"/>
                <a:ea typeface="HY견고딕" pitchFamily="18" charset="-127"/>
              </a:rPr>
              <a:t>느낀점</a:t>
            </a:r>
            <a:endParaRPr lang="en-US" altLang="ko-KR" sz="2800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245896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>
            <a:off x="2983972" y="-2393078"/>
            <a:ext cx="6606407" cy="11809652"/>
          </a:xfrm>
          <a:prstGeom prst="round2SameRect">
            <a:avLst>
              <a:gd name="adj1" fmla="val 6105"/>
              <a:gd name="adj2" fmla="val 0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605870" y="6470460"/>
            <a:ext cx="55181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Connected</a:t>
            </a:r>
            <a:r>
              <a:rPr lang="ko-KR" altLang="en-US" sz="1600" b="1" i="1" kern="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600" b="1" i="1" kern="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Car</a:t>
            </a:r>
            <a:endParaRPr lang="en-US" altLang="ko-KR" sz="2000" b="1" i="1" kern="0" dirty="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xmlns="" id="{177BFB0A-F398-4579-AA44-472491C5331E}"/>
              </a:ext>
            </a:extLst>
          </p:cNvPr>
          <p:cNvGrpSpPr/>
          <p:nvPr/>
        </p:nvGrpSpPr>
        <p:grpSpPr>
          <a:xfrm>
            <a:off x="-295457" y="78969"/>
            <a:ext cx="567469" cy="1631867"/>
            <a:chOff x="339679" y="552842"/>
            <a:chExt cx="1250974" cy="1631867"/>
          </a:xfrm>
        </p:grpSpPr>
        <p:cxnSp>
          <p:nvCxnSpPr>
            <p:cNvPr id="72" name="직선 연결선 71"/>
            <p:cNvCxnSpPr>
              <a:cxnSpLocks/>
            </p:cNvCxnSpPr>
            <p:nvPr/>
          </p:nvCxnSpPr>
          <p:spPr>
            <a:xfrm>
              <a:off x="381756" y="1961508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>
              <a:cxnSpLocks/>
            </p:cNvCxnSpPr>
            <p:nvPr/>
          </p:nvCxnSpPr>
          <p:spPr>
            <a:xfrm>
              <a:off x="780653" y="2184709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>
              <a:cxnSpLocks/>
            </p:cNvCxnSpPr>
            <p:nvPr/>
          </p:nvCxnSpPr>
          <p:spPr>
            <a:xfrm>
              <a:off x="1158653" y="1716031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>
              <a:cxnSpLocks/>
            </p:cNvCxnSpPr>
            <p:nvPr/>
          </p:nvCxnSpPr>
          <p:spPr>
            <a:xfrm>
              <a:off x="348653" y="859793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>
              <a:cxnSpLocks/>
            </p:cNvCxnSpPr>
            <p:nvPr/>
          </p:nvCxnSpPr>
          <p:spPr>
            <a:xfrm>
              <a:off x="834653" y="1195825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>
              <a:cxnSpLocks/>
            </p:cNvCxnSpPr>
            <p:nvPr/>
          </p:nvCxnSpPr>
          <p:spPr>
            <a:xfrm>
              <a:off x="339679" y="552842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10971348" y="5713162"/>
            <a:ext cx="952662" cy="893243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cxnSp>
          <p:nvCxnSpPr>
            <p:cNvPr id="52" name="직선 연결선 51"/>
            <p:cNvCxnSpPr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781994" y="470688"/>
            <a:ext cx="11142015" cy="584775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u"/>
            </a:pPr>
            <a:r>
              <a:rPr lang="en-US" altLang="ko-KR" sz="3200" b="1" dirty="0">
                <a:latin typeface="HY견고딕" pitchFamily="18" charset="-127"/>
                <a:ea typeface="HY견고딕" pitchFamily="18" charset="-127"/>
              </a:rPr>
              <a:t>Contents</a:t>
            </a:r>
            <a:endParaRPr lang="ko-KR" altLang="en-US" sz="3200" b="1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57898080-FC16-44B1-A75E-DD4AA36E2E36}"/>
              </a:ext>
            </a:extLst>
          </p:cNvPr>
          <p:cNvSpPr txBox="1"/>
          <p:nvPr/>
        </p:nvSpPr>
        <p:spPr>
          <a:xfrm>
            <a:off x="1183045" y="1712322"/>
            <a:ext cx="1066894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 smtClean="0">
                <a:latin typeface="HY견고딕" pitchFamily="18" charset="-127"/>
                <a:ea typeface="HY견고딕" pitchFamily="18" charset="-127"/>
              </a:rPr>
              <a:t>프로젝트 </a:t>
            </a:r>
            <a:r>
              <a:rPr lang="ko-KR" altLang="en-US" sz="2400" dirty="0">
                <a:latin typeface="HY견고딕" pitchFamily="18" charset="-127"/>
                <a:ea typeface="HY견고딕" pitchFamily="18" charset="-127"/>
              </a:rPr>
              <a:t>소개</a:t>
            </a:r>
            <a:endParaRPr lang="en-US" altLang="ko-KR" sz="2400" dirty="0">
              <a:latin typeface="HY견고딕" pitchFamily="18" charset="-127"/>
              <a:ea typeface="HY견고딕" pitchFamily="18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HY견고딕" pitchFamily="18" charset="-127"/>
              <a:ea typeface="HY견고딕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 smtClean="0">
                <a:latin typeface="HY견고딕" pitchFamily="18" charset="-127"/>
                <a:ea typeface="HY견고딕" pitchFamily="18" charset="-127"/>
              </a:rPr>
              <a:t>프로젝트 개발 </a:t>
            </a:r>
            <a:r>
              <a:rPr lang="ko-KR" altLang="en-US" sz="2400" dirty="0">
                <a:latin typeface="HY견고딕" pitchFamily="18" charset="-127"/>
                <a:ea typeface="HY견고딕" pitchFamily="18" charset="-127"/>
              </a:rPr>
              <a:t>과정</a:t>
            </a:r>
            <a:endParaRPr lang="en-US" altLang="ko-KR" sz="2400" dirty="0">
              <a:latin typeface="HY견고딕" pitchFamily="18" charset="-127"/>
              <a:ea typeface="HY견고딕" pitchFamily="18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HY견고딕" pitchFamily="18" charset="-127"/>
              <a:ea typeface="HY견고딕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 smtClean="0">
                <a:latin typeface="HY견고딕" pitchFamily="18" charset="-127"/>
                <a:ea typeface="HY견고딕" pitchFamily="18" charset="-127"/>
              </a:rPr>
              <a:t>프로젝트 시연 </a:t>
            </a:r>
            <a:r>
              <a:rPr lang="ko-KR" altLang="en-US" sz="2400" dirty="0">
                <a:latin typeface="HY견고딕" pitchFamily="18" charset="-127"/>
                <a:ea typeface="HY견고딕" pitchFamily="18" charset="-127"/>
              </a:rPr>
              <a:t>연상 </a:t>
            </a:r>
            <a:endParaRPr lang="en-US" altLang="ko-KR" sz="2400" dirty="0">
              <a:latin typeface="HY견고딕" pitchFamily="18" charset="-127"/>
              <a:ea typeface="HY견고딕" pitchFamily="18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2400" dirty="0" smtClean="0">
                <a:latin typeface="HY견고딕" pitchFamily="18" charset="-127"/>
                <a:ea typeface="HY견고딕" pitchFamily="18" charset="-127"/>
              </a:rPr>
              <a:t>4.  </a:t>
            </a:r>
            <a:r>
              <a:rPr lang="ko-KR" altLang="en-US" sz="2400" dirty="0" smtClean="0">
                <a:latin typeface="HY견고딕" pitchFamily="18" charset="-127"/>
                <a:ea typeface="HY견고딕" pitchFamily="18" charset="-127"/>
              </a:rPr>
              <a:t>프로젝트 </a:t>
            </a:r>
            <a:r>
              <a:rPr lang="ko-KR" altLang="en-US" sz="2400" dirty="0">
                <a:latin typeface="HY견고딕" pitchFamily="18" charset="-127"/>
                <a:ea typeface="HY견고딕" pitchFamily="18" charset="-127"/>
              </a:rPr>
              <a:t>보완점 및 느낀 점 </a:t>
            </a:r>
            <a:endParaRPr lang="en-US" altLang="ko-KR" sz="2400" dirty="0">
              <a:latin typeface="HY견고딕" pitchFamily="18" charset="-127"/>
              <a:ea typeface="HY견고딕" pitchFamily="18" charset="-127"/>
            </a:endParaRPr>
          </a:p>
          <a:p>
            <a:pPr marL="342900" indent="-342900">
              <a:buFont typeface="Wingdings" pitchFamily="2" charset="2"/>
              <a:buChar char="ü"/>
            </a:pPr>
            <a:endParaRPr lang="en-US" altLang="ko-KR" sz="2400" dirty="0">
              <a:latin typeface="HY견고딕" pitchFamily="18" charset="-127"/>
              <a:ea typeface="HY견고딕" pitchFamily="18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HY견고딕" pitchFamily="18" charset="-127"/>
              <a:ea typeface="HY견고딕" pitchFamily="18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HY견고딕" pitchFamily="18" charset="-127"/>
              <a:ea typeface="HY견고딕" pitchFamily="18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148370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직사각형 69"/>
          <p:cNvSpPr/>
          <p:nvPr/>
        </p:nvSpPr>
        <p:spPr>
          <a:xfrm>
            <a:off x="6605870" y="6470460"/>
            <a:ext cx="55181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Connected</a:t>
            </a:r>
            <a:r>
              <a:rPr lang="ko-KR" altLang="en-US" sz="1600" b="1" i="1" kern="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600" b="1" i="1" kern="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Car</a:t>
            </a:r>
            <a:endParaRPr lang="en-US" altLang="ko-KR" sz="2000" b="1" i="1" kern="0" dirty="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xmlns="" id="{177BFB0A-F398-4579-AA44-472491C5331E}"/>
              </a:ext>
            </a:extLst>
          </p:cNvPr>
          <p:cNvGrpSpPr/>
          <p:nvPr/>
        </p:nvGrpSpPr>
        <p:grpSpPr>
          <a:xfrm>
            <a:off x="-295457" y="78969"/>
            <a:ext cx="567469" cy="1631867"/>
            <a:chOff x="339679" y="552842"/>
            <a:chExt cx="1250974" cy="1631867"/>
          </a:xfrm>
        </p:grpSpPr>
        <p:cxnSp>
          <p:nvCxnSpPr>
            <p:cNvPr id="72" name="직선 연결선 71"/>
            <p:cNvCxnSpPr>
              <a:cxnSpLocks/>
            </p:cNvCxnSpPr>
            <p:nvPr/>
          </p:nvCxnSpPr>
          <p:spPr>
            <a:xfrm>
              <a:off x="381756" y="1961508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>
              <a:cxnSpLocks/>
            </p:cNvCxnSpPr>
            <p:nvPr/>
          </p:nvCxnSpPr>
          <p:spPr>
            <a:xfrm>
              <a:off x="780653" y="2184709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>
              <a:cxnSpLocks/>
            </p:cNvCxnSpPr>
            <p:nvPr/>
          </p:nvCxnSpPr>
          <p:spPr>
            <a:xfrm>
              <a:off x="1158653" y="1716031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>
              <a:cxnSpLocks/>
            </p:cNvCxnSpPr>
            <p:nvPr/>
          </p:nvCxnSpPr>
          <p:spPr>
            <a:xfrm>
              <a:off x="348653" y="859793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>
              <a:cxnSpLocks/>
            </p:cNvCxnSpPr>
            <p:nvPr/>
          </p:nvCxnSpPr>
          <p:spPr>
            <a:xfrm>
              <a:off x="834653" y="1195825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>
              <a:cxnSpLocks/>
            </p:cNvCxnSpPr>
            <p:nvPr/>
          </p:nvCxnSpPr>
          <p:spPr>
            <a:xfrm>
              <a:off x="339679" y="552842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10971348" y="419270"/>
            <a:ext cx="952662" cy="893243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cxnSp>
          <p:nvCxnSpPr>
            <p:cNvPr id="52" name="직선 연결선 51"/>
            <p:cNvCxnSpPr>
              <a:cxnSpLocks/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588CD07D-B278-49A1-85B5-187B69F1B54D}"/>
              </a:ext>
            </a:extLst>
          </p:cNvPr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 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1DDFFCC8-5D27-4D6C-A7A0-D9518A79085B}"/>
              </a:ext>
            </a:extLst>
          </p:cNvPr>
          <p:cNvGrpSpPr/>
          <p:nvPr/>
        </p:nvGrpSpPr>
        <p:grpSpPr>
          <a:xfrm>
            <a:off x="112623" y="167022"/>
            <a:ext cx="12093636" cy="6820136"/>
            <a:chOff x="98366" y="78970"/>
            <a:chExt cx="12093636" cy="6820136"/>
          </a:xfrm>
        </p:grpSpPr>
        <p:sp>
          <p:nvSpPr>
            <p:cNvPr id="7" name="양쪽 모서리가 둥근 사각형 6"/>
            <p:cNvSpPr/>
            <p:nvPr/>
          </p:nvSpPr>
          <p:spPr>
            <a:xfrm rot="16200000">
              <a:off x="2983972" y="-2393077"/>
              <a:ext cx="6606407" cy="11809652"/>
            </a:xfrm>
            <a:prstGeom prst="round2SameRect">
              <a:avLst>
                <a:gd name="adj1" fmla="val 6105"/>
                <a:gd name="adj2" fmla="val 0"/>
              </a:avLst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dirty="0">
                  <a:latin typeface="HY견고딕" pitchFamily="18" charset="-127"/>
                  <a:ea typeface="HY견고딕" pitchFamily="18" charset="-127"/>
                </a:rPr>
                <a:t> </a:t>
              </a:r>
              <a:r>
                <a:rPr lang="en-US" altLang="ko-KR" dirty="0">
                  <a:latin typeface="HY견고딕" pitchFamily="18" charset="-127"/>
                  <a:ea typeface="HY견고딕" pitchFamily="18" charset="-127"/>
                </a:rPr>
                <a:t>g</a:t>
              </a:r>
              <a:endParaRPr lang="ko-KR" altLang="en-US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xmlns="" id="{3F33655E-7CDF-47A7-B301-F1A364F1D104}"/>
                </a:ext>
              </a:extLst>
            </p:cNvPr>
            <p:cNvGrpSpPr/>
            <p:nvPr/>
          </p:nvGrpSpPr>
          <p:grpSpPr>
            <a:xfrm>
              <a:off x="98366" y="78970"/>
              <a:ext cx="7255493" cy="6820136"/>
              <a:chOff x="0" y="-14928"/>
              <a:chExt cx="6458246" cy="6886527"/>
            </a:xfrm>
          </p:grpSpPr>
          <p:sp>
            <p:nvSpPr>
              <p:cNvPr id="57" name="Параллелограмм 17">
                <a:extLst>
                  <a:ext uri="{FF2B5EF4-FFF2-40B4-BE49-F238E27FC236}">
                    <a16:creationId xmlns:a16="http://schemas.microsoft.com/office/drawing/2014/main" xmlns="" id="{2353D7B4-37D1-4F96-A862-E8B898B41A8E}"/>
                  </a:ext>
                </a:extLst>
              </p:cNvPr>
              <p:cNvSpPr/>
              <p:nvPr/>
            </p:nvSpPr>
            <p:spPr>
              <a:xfrm>
                <a:off x="0" y="-14928"/>
                <a:ext cx="5385192" cy="6872928"/>
              </a:xfrm>
              <a:custGeom>
                <a:avLst/>
                <a:gdLst>
                  <a:gd name="connsiteX0" fmla="*/ 0 w 7099692"/>
                  <a:gd name="connsiteY0" fmla="*/ 6858000 h 6858000"/>
                  <a:gd name="connsiteX1" fmla="*/ 1714500 w 7099692"/>
                  <a:gd name="connsiteY1" fmla="*/ 0 h 6858000"/>
                  <a:gd name="connsiteX2" fmla="*/ 7099692 w 7099692"/>
                  <a:gd name="connsiteY2" fmla="*/ 0 h 6858000"/>
                  <a:gd name="connsiteX3" fmla="*/ 5385192 w 7099692"/>
                  <a:gd name="connsiteY3" fmla="*/ 6858000 h 6858000"/>
                  <a:gd name="connsiteX4" fmla="*/ 0 w 7099692"/>
                  <a:gd name="connsiteY4" fmla="*/ 6858000 h 6858000"/>
                  <a:gd name="connsiteX0" fmla="*/ 5118 w 5385192"/>
                  <a:gd name="connsiteY0" fmla="*/ 6844353 h 6858000"/>
                  <a:gd name="connsiteX1" fmla="*/ 0 w 5385192"/>
                  <a:gd name="connsiteY1" fmla="*/ 0 h 6858000"/>
                  <a:gd name="connsiteX2" fmla="*/ 5385192 w 5385192"/>
                  <a:gd name="connsiteY2" fmla="*/ 0 h 6858000"/>
                  <a:gd name="connsiteX3" fmla="*/ 3670692 w 5385192"/>
                  <a:gd name="connsiteY3" fmla="*/ 6858000 h 6858000"/>
                  <a:gd name="connsiteX4" fmla="*/ 5118 w 5385192"/>
                  <a:gd name="connsiteY4" fmla="*/ 6844353 h 6858000"/>
                  <a:gd name="connsiteX0" fmla="*/ 5118 w 5385192"/>
                  <a:gd name="connsiteY0" fmla="*/ 6844353 h 6871648"/>
                  <a:gd name="connsiteX1" fmla="*/ 0 w 5385192"/>
                  <a:gd name="connsiteY1" fmla="*/ 0 h 6871648"/>
                  <a:gd name="connsiteX2" fmla="*/ 5385192 w 5385192"/>
                  <a:gd name="connsiteY2" fmla="*/ 0 h 6871648"/>
                  <a:gd name="connsiteX3" fmla="*/ 2633462 w 5385192"/>
                  <a:gd name="connsiteY3" fmla="*/ 6871648 h 6871648"/>
                  <a:gd name="connsiteX4" fmla="*/ 5118 w 5385192"/>
                  <a:gd name="connsiteY4" fmla="*/ 6844353 h 6871648"/>
                  <a:gd name="connsiteX0" fmla="*/ 0 w 5389599"/>
                  <a:gd name="connsiteY0" fmla="*/ 6853878 h 6871648"/>
                  <a:gd name="connsiteX1" fmla="*/ 4407 w 5389599"/>
                  <a:gd name="connsiteY1" fmla="*/ 0 h 6871648"/>
                  <a:gd name="connsiteX2" fmla="*/ 5389599 w 5389599"/>
                  <a:gd name="connsiteY2" fmla="*/ 0 h 6871648"/>
                  <a:gd name="connsiteX3" fmla="*/ 2637869 w 5389599"/>
                  <a:gd name="connsiteY3" fmla="*/ 6871648 h 6871648"/>
                  <a:gd name="connsiteX4" fmla="*/ 0 w 5389599"/>
                  <a:gd name="connsiteY4" fmla="*/ 6853878 h 6871648"/>
                  <a:gd name="connsiteX0" fmla="*/ 24168 w 5385192"/>
                  <a:gd name="connsiteY0" fmla="*/ 6872928 h 6872928"/>
                  <a:gd name="connsiteX1" fmla="*/ 0 w 5385192"/>
                  <a:gd name="connsiteY1" fmla="*/ 0 h 6872928"/>
                  <a:gd name="connsiteX2" fmla="*/ 5385192 w 5385192"/>
                  <a:gd name="connsiteY2" fmla="*/ 0 h 6872928"/>
                  <a:gd name="connsiteX3" fmla="*/ 2633462 w 5385192"/>
                  <a:gd name="connsiteY3" fmla="*/ 6871648 h 6872928"/>
                  <a:gd name="connsiteX4" fmla="*/ 24168 w 5385192"/>
                  <a:gd name="connsiteY4" fmla="*/ 6872928 h 6872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85192" h="6872928">
                    <a:moveTo>
                      <a:pt x="24168" y="6872928"/>
                    </a:moveTo>
                    <a:lnTo>
                      <a:pt x="0" y="0"/>
                    </a:lnTo>
                    <a:lnTo>
                      <a:pt x="5385192" y="0"/>
                    </a:lnTo>
                    <a:lnTo>
                      <a:pt x="2633462" y="6871648"/>
                    </a:lnTo>
                    <a:lnTo>
                      <a:pt x="24168" y="6872928"/>
                    </a:lnTo>
                    <a:close/>
                  </a:path>
                </a:pathLst>
              </a:custGeom>
              <a:solidFill>
                <a:schemeClr val="bg2">
                  <a:lumMod val="10000"/>
                  <a:alpha val="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chemeClr val="bg2">
                      <a:lumMod val="25000"/>
                    </a:schemeClr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58" name="Прямоугольный треугольник 11">
                <a:extLst>
                  <a:ext uri="{FF2B5EF4-FFF2-40B4-BE49-F238E27FC236}">
                    <a16:creationId xmlns:a16="http://schemas.microsoft.com/office/drawing/2014/main" xmlns="" id="{2A3BE2A7-55C9-4BC1-96B8-843659F0E999}"/>
                  </a:ext>
                </a:extLst>
              </p:cNvPr>
              <p:cNvSpPr/>
              <p:nvPr/>
            </p:nvSpPr>
            <p:spPr>
              <a:xfrm>
                <a:off x="0" y="1160011"/>
                <a:ext cx="6458246" cy="5711588"/>
              </a:xfrm>
              <a:custGeom>
                <a:avLst/>
                <a:gdLst>
                  <a:gd name="connsiteX0" fmla="*/ 0 w 5380074"/>
                  <a:gd name="connsiteY0" fmla="*/ 6858000 h 6858000"/>
                  <a:gd name="connsiteX1" fmla="*/ 0 w 5380074"/>
                  <a:gd name="connsiteY1" fmla="*/ 0 h 6858000"/>
                  <a:gd name="connsiteX2" fmla="*/ 5380074 w 5380074"/>
                  <a:gd name="connsiteY2" fmla="*/ 6858000 h 6858000"/>
                  <a:gd name="connsiteX3" fmla="*/ 0 w 5380074"/>
                  <a:gd name="connsiteY3" fmla="*/ 6858000 h 6858000"/>
                  <a:gd name="connsiteX0" fmla="*/ 0 w 5380074"/>
                  <a:gd name="connsiteY0" fmla="*/ 5697940 h 6858000"/>
                  <a:gd name="connsiteX1" fmla="*/ 0 w 5380074"/>
                  <a:gd name="connsiteY1" fmla="*/ 0 h 6858000"/>
                  <a:gd name="connsiteX2" fmla="*/ 5380074 w 5380074"/>
                  <a:gd name="connsiteY2" fmla="*/ 6858000 h 6858000"/>
                  <a:gd name="connsiteX3" fmla="*/ 0 w 5380074"/>
                  <a:gd name="connsiteY3" fmla="*/ 5697940 h 6858000"/>
                  <a:gd name="connsiteX0" fmla="*/ 0 w 4902402"/>
                  <a:gd name="connsiteY0" fmla="*/ 5697940 h 5725236"/>
                  <a:gd name="connsiteX1" fmla="*/ 0 w 4902402"/>
                  <a:gd name="connsiteY1" fmla="*/ 0 h 5725236"/>
                  <a:gd name="connsiteX2" fmla="*/ 4902402 w 4902402"/>
                  <a:gd name="connsiteY2" fmla="*/ 5725236 h 5725236"/>
                  <a:gd name="connsiteX3" fmla="*/ 0 w 4902402"/>
                  <a:gd name="connsiteY3" fmla="*/ 5697940 h 5725236"/>
                  <a:gd name="connsiteX0" fmla="*/ 0 w 6458246"/>
                  <a:gd name="connsiteY0" fmla="*/ 5697940 h 5711588"/>
                  <a:gd name="connsiteX1" fmla="*/ 0 w 6458246"/>
                  <a:gd name="connsiteY1" fmla="*/ 0 h 5711588"/>
                  <a:gd name="connsiteX2" fmla="*/ 6458246 w 6458246"/>
                  <a:gd name="connsiteY2" fmla="*/ 5711588 h 5711588"/>
                  <a:gd name="connsiteX3" fmla="*/ 0 w 6458246"/>
                  <a:gd name="connsiteY3" fmla="*/ 5697940 h 5711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58246" h="5711588">
                    <a:moveTo>
                      <a:pt x="0" y="5697940"/>
                    </a:moveTo>
                    <a:lnTo>
                      <a:pt x="0" y="0"/>
                    </a:lnTo>
                    <a:lnTo>
                      <a:pt x="6458246" y="5711588"/>
                    </a:lnTo>
                    <a:lnTo>
                      <a:pt x="0" y="5697940"/>
                    </a:lnTo>
                    <a:close/>
                  </a:path>
                </a:pathLst>
              </a:custGeom>
              <a:solidFill>
                <a:schemeClr val="bg2">
                  <a:lumMod val="10000"/>
                  <a:alpha val="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xmlns="" id="{1001F23B-7C71-4256-992E-68F62A06B108}"/>
              </a:ext>
            </a:extLst>
          </p:cNvPr>
          <p:cNvCxnSpPr>
            <a:cxnSpLocks/>
          </p:cNvCxnSpPr>
          <p:nvPr/>
        </p:nvCxnSpPr>
        <p:spPr>
          <a:xfrm>
            <a:off x="382349" y="939842"/>
            <a:ext cx="5580441" cy="0"/>
          </a:xfrm>
          <a:prstGeom prst="line">
            <a:avLst/>
          </a:prstGeom>
          <a:ln w="28575">
            <a:solidFill>
              <a:srgbClr val="5EC9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xmlns="" id="{C55BE370-31FE-4FAB-AB79-9490DC8086D2}"/>
              </a:ext>
            </a:extLst>
          </p:cNvPr>
          <p:cNvSpPr/>
          <p:nvPr/>
        </p:nvSpPr>
        <p:spPr>
          <a:xfrm>
            <a:off x="3108207" y="3866126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 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5" name="AutoShape 4" descr="ê´ë ¨ ì´ë¯¸ì§">
            <a:extLst>
              <a:ext uri="{FF2B5EF4-FFF2-40B4-BE49-F238E27FC236}">
                <a16:creationId xmlns:a16="http://schemas.microsoft.com/office/drawing/2014/main" xmlns="" id="{4EF67FFC-063A-4F36-96C4-8D45AE8838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45936" y="389839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xmlns="" id="{F7D36F84-2CDA-4284-812D-DF32C9E20879}"/>
              </a:ext>
            </a:extLst>
          </p:cNvPr>
          <p:cNvSpPr/>
          <p:nvPr/>
        </p:nvSpPr>
        <p:spPr>
          <a:xfrm>
            <a:off x="2230383" y="3536942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 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8" name="AutoShape 4" descr="ê´ë ¨ ì´ë¯¸ì§">
            <a:extLst>
              <a:ext uri="{FF2B5EF4-FFF2-40B4-BE49-F238E27FC236}">
                <a16:creationId xmlns:a16="http://schemas.microsoft.com/office/drawing/2014/main" xmlns="" id="{743C2CFA-A325-42D8-9CC4-DCD12CD468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68112" y="356920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F027C59-E417-4225-B574-623B422BF2B3}"/>
              </a:ext>
            </a:extLst>
          </p:cNvPr>
          <p:cNvSpPr txBox="1"/>
          <p:nvPr/>
        </p:nvSpPr>
        <p:spPr>
          <a:xfrm>
            <a:off x="6566606" y="506669"/>
            <a:ext cx="4853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Connected</a:t>
            </a:r>
            <a:r>
              <a:rPr lang="ko-KR" altLang="en-US" sz="2800" b="1" dirty="0">
                <a:solidFill>
                  <a:schemeClr val="bg2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800" b="1" dirty="0">
                <a:solidFill>
                  <a:schemeClr val="bg2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Car</a:t>
            </a:r>
            <a:r>
              <a:rPr lang="ko-KR" altLang="en-US" sz="2800" b="1" dirty="0">
                <a:solidFill>
                  <a:schemeClr val="bg2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 보완사항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xmlns="" id="{DEE2F2D5-E32B-449A-A538-41847A878951}"/>
              </a:ext>
            </a:extLst>
          </p:cNvPr>
          <p:cNvGrpSpPr/>
          <p:nvPr/>
        </p:nvGrpSpPr>
        <p:grpSpPr>
          <a:xfrm>
            <a:off x="11160324" y="260774"/>
            <a:ext cx="952662" cy="893243"/>
            <a:chOff x="-7016079" y="-905412"/>
            <a:chExt cx="12223174" cy="12103622"/>
          </a:xfrm>
        </p:grpSpPr>
        <p:sp>
          <p:nvSpPr>
            <p:cNvPr id="84" name="자유형 11">
              <a:extLst>
                <a:ext uri="{FF2B5EF4-FFF2-40B4-BE49-F238E27FC236}">
                  <a16:creationId xmlns:a16="http://schemas.microsoft.com/office/drawing/2014/main" xmlns="" id="{2B60D96A-695D-4246-A1D8-1C89065091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5" name="Freeform 26">
              <a:extLst>
                <a:ext uri="{FF2B5EF4-FFF2-40B4-BE49-F238E27FC236}">
                  <a16:creationId xmlns:a16="http://schemas.microsoft.com/office/drawing/2014/main" xmlns="" id="{A41B8199-172C-4390-ABF9-B82C7700C17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7" name="Freeform 27">
              <a:extLst>
                <a:ext uri="{FF2B5EF4-FFF2-40B4-BE49-F238E27FC236}">
                  <a16:creationId xmlns:a16="http://schemas.microsoft.com/office/drawing/2014/main" xmlns="" id="{C2FB39EA-B0E7-473D-A54F-91EF87FF4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8" name="Freeform 28">
              <a:extLst>
                <a:ext uri="{FF2B5EF4-FFF2-40B4-BE49-F238E27FC236}">
                  <a16:creationId xmlns:a16="http://schemas.microsoft.com/office/drawing/2014/main" xmlns="" id="{51D5469E-7CA8-42B4-B348-91CE2951A7DC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9" name="Freeform 30">
              <a:extLst>
                <a:ext uri="{FF2B5EF4-FFF2-40B4-BE49-F238E27FC236}">
                  <a16:creationId xmlns:a16="http://schemas.microsoft.com/office/drawing/2014/main" xmlns="" id="{92EE4888-92A8-4ECB-B909-BAE667279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90" name="Freeform 33">
              <a:extLst>
                <a:ext uri="{FF2B5EF4-FFF2-40B4-BE49-F238E27FC236}">
                  <a16:creationId xmlns:a16="http://schemas.microsoft.com/office/drawing/2014/main" xmlns="" id="{5CC53245-FE2D-4C66-B907-9373FFF90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91" name="Freeform 34">
              <a:extLst>
                <a:ext uri="{FF2B5EF4-FFF2-40B4-BE49-F238E27FC236}">
                  <a16:creationId xmlns:a16="http://schemas.microsoft.com/office/drawing/2014/main" xmlns="" id="{61F493BE-812B-40E0-867F-0BA19964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92" name="Freeform 35">
              <a:extLst>
                <a:ext uri="{FF2B5EF4-FFF2-40B4-BE49-F238E27FC236}">
                  <a16:creationId xmlns:a16="http://schemas.microsoft.com/office/drawing/2014/main" xmlns="" id="{3FFD4A31-FF26-4A6E-A376-280BCC9BE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96" name="Freeform 36">
              <a:extLst>
                <a:ext uri="{FF2B5EF4-FFF2-40B4-BE49-F238E27FC236}">
                  <a16:creationId xmlns:a16="http://schemas.microsoft.com/office/drawing/2014/main" xmlns="" id="{F0851162-3178-4568-B28D-2E1E0143B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97" name="Freeform 37">
              <a:extLst>
                <a:ext uri="{FF2B5EF4-FFF2-40B4-BE49-F238E27FC236}">
                  <a16:creationId xmlns:a16="http://schemas.microsoft.com/office/drawing/2014/main" xmlns="" id="{F90692C5-2662-4525-BFBB-647AA5254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98" name="Freeform 38">
              <a:extLst>
                <a:ext uri="{FF2B5EF4-FFF2-40B4-BE49-F238E27FC236}">
                  <a16:creationId xmlns:a16="http://schemas.microsoft.com/office/drawing/2014/main" xmlns="" id="{73B80D8A-C71D-46C9-84F4-F1C8F12A6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99" name="Freeform 39">
              <a:extLst>
                <a:ext uri="{FF2B5EF4-FFF2-40B4-BE49-F238E27FC236}">
                  <a16:creationId xmlns:a16="http://schemas.microsoft.com/office/drawing/2014/main" xmlns="" id="{00B95E40-EEF9-44C7-A91D-4DCA2A35D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00" name="Freeform 40">
              <a:extLst>
                <a:ext uri="{FF2B5EF4-FFF2-40B4-BE49-F238E27FC236}">
                  <a16:creationId xmlns:a16="http://schemas.microsoft.com/office/drawing/2014/main" xmlns="" id="{729C97AF-7428-4416-92A6-272DEED3C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01" name="Freeform 41">
              <a:extLst>
                <a:ext uri="{FF2B5EF4-FFF2-40B4-BE49-F238E27FC236}">
                  <a16:creationId xmlns:a16="http://schemas.microsoft.com/office/drawing/2014/main" xmlns="" id="{BAF45E71-53C5-46D4-8C90-E80A7CD48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02" name="Freeform 42">
              <a:extLst>
                <a:ext uri="{FF2B5EF4-FFF2-40B4-BE49-F238E27FC236}">
                  <a16:creationId xmlns:a16="http://schemas.microsoft.com/office/drawing/2014/main" xmlns="" id="{452C6A1D-E1A9-4742-8A0A-E653E0F59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03" name="Freeform 62">
              <a:extLst>
                <a:ext uri="{FF2B5EF4-FFF2-40B4-BE49-F238E27FC236}">
                  <a16:creationId xmlns:a16="http://schemas.microsoft.com/office/drawing/2014/main" xmlns="" id="{6B2AAF6A-79EB-4FCE-BC47-E1192014C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04" name="자유형 27">
              <a:extLst>
                <a:ext uri="{FF2B5EF4-FFF2-40B4-BE49-F238E27FC236}">
                  <a16:creationId xmlns:a16="http://schemas.microsoft.com/office/drawing/2014/main" xmlns="" id="{5D0DA032-444E-4A4D-875A-044AB4D30C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05" name="Freeform 29">
              <a:extLst>
                <a:ext uri="{FF2B5EF4-FFF2-40B4-BE49-F238E27FC236}">
                  <a16:creationId xmlns:a16="http://schemas.microsoft.com/office/drawing/2014/main" xmlns="" id="{A4A8AAFB-B32F-413E-82BB-60EC67BAD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06" name="Freeform 32">
              <a:extLst>
                <a:ext uri="{FF2B5EF4-FFF2-40B4-BE49-F238E27FC236}">
                  <a16:creationId xmlns:a16="http://schemas.microsoft.com/office/drawing/2014/main" xmlns="" id="{057227A7-72FA-43BF-B00B-2D9A74D59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07" name="Freeform 43">
              <a:extLst>
                <a:ext uri="{FF2B5EF4-FFF2-40B4-BE49-F238E27FC236}">
                  <a16:creationId xmlns:a16="http://schemas.microsoft.com/office/drawing/2014/main" xmlns="" id="{7BA6D7DF-DAFE-46CB-8E0C-FF81FB188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xmlns="" id="{9040ABB5-FE06-4EF6-8F9F-8B8419181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10" name="Freeform 45">
              <a:extLst>
                <a:ext uri="{FF2B5EF4-FFF2-40B4-BE49-F238E27FC236}">
                  <a16:creationId xmlns:a16="http://schemas.microsoft.com/office/drawing/2014/main" xmlns="" id="{A6C1B4E7-A15F-4100-8410-014014FE8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xmlns="" id="{ED6FAC08-5A53-4242-B74E-16E17CD82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xmlns="" id="{5BB54BDB-9305-4F74-A954-06FDA25BE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xmlns="" id="{7017552D-0E8A-4276-A992-D4D5A5893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xmlns="" id="{5E8C3778-8021-4F64-8189-91250654F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15" name="Freeform 50">
              <a:extLst>
                <a:ext uri="{FF2B5EF4-FFF2-40B4-BE49-F238E27FC236}">
                  <a16:creationId xmlns:a16="http://schemas.microsoft.com/office/drawing/2014/main" xmlns="" id="{1C645E0E-334A-4373-9F44-1DDB5EF07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xmlns="" id="{246013A7-8622-4913-8C9A-F0736F27C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xmlns="" id="{33748EDC-C413-4BB0-9A89-CE286A537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18" name="Freeform 54">
              <a:extLst>
                <a:ext uri="{FF2B5EF4-FFF2-40B4-BE49-F238E27FC236}">
                  <a16:creationId xmlns:a16="http://schemas.microsoft.com/office/drawing/2014/main" xmlns="" id="{782413DD-16AD-46FB-8166-87F3349D2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19" name="Freeform 55">
              <a:extLst>
                <a:ext uri="{FF2B5EF4-FFF2-40B4-BE49-F238E27FC236}">
                  <a16:creationId xmlns:a16="http://schemas.microsoft.com/office/drawing/2014/main" xmlns="" id="{746E2481-4E3F-4594-84FF-E843DFC0C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20" name="Freeform 56">
              <a:extLst>
                <a:ext uri="{FF2B5EF4-FFF2-40B4-BE49-F238E27FC236}">
                  <a16:creationId xmlns:a16="http://schemas.microsoft.com/office/drawing/2014/main" xmlns="" id="{2D6765C7-4C82-4A98-8FC3-A5C1F1B63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21" name="Freeform 57">
              <a:extLst>
                <a:ext uri="{FF2B5EF4-FFF2-40B4-BE49-F238E27FC236}">
                  <a16:creationId xmlns:a16="http://schemas.microsoft.com/office/drawing/2014/main" xmlns="" id="{0F500C3D-6C44-4691-923F-92DF5AEDA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22" name="Freeform 58">
              <a:extLst>
                <a:ext uri="{FF2B5EF4-FFF2-40B4-BE49-F238E27FC236}">
                  <a16:creationId xmlns:a16="http://schemas.microsoft.com/office/drawing/2014/main" xmlns="" id="{7F3715A6-337D-4889-A5E8-EFAC59287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23" name="Freeform 59">
              <a:extLst>
                <a:ext uri="{FF2B5EF4-FFF2-40B4-BE49-F238E27FC236}">
                  <a16:creationId xmlns:a16="http://schemas.microsoft.com/office/drawing/2014/main" xmlns="" id="{84E326E2-4DC2-495D-B7FF-966354C93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24" name="Freeform 60">
              <a:extLst>
                <a:ext uri="{FF2B5EF4-FFF2-40B4-BE49-F238E27FC236}">
                  <a16:creationId xmlns:a16="http://schemas.microsoft.com/office/drawing/2014/main" xmlns="" id="{5D0F3BD9-163E-4CD2-B684-361F897B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25" name="Freeform 61">
              <a:extLst>
                <a:ext uri="{FF2B5EF4-FFF2-40B4-BE49-F238E27FC236}">
                  <a16:creationId xmlns:a16="http://schemas.microsoft.com/office/drawing/2014/main" xmlns="" id="{E9C1F754-6129-43AD-8DA4-D68D2ED21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26" name="Freeform 63">
              <a:extLst>
                <a:ext uri="{FF2B5EF4-FFF2-40B4-BE49-F238E27FC236}">
                  <a16:creationId xmlns:a16="http://schemas.microsoft.com/office/drawing/2014/main" xmlns="" id="{0D289EA8-5469-4844-8BFA-BFE173B7F12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27" name="Freeform 64">
              <a:extLst>
                <a:ext uri="{FF2B5EF4-FFF2-40B4-BE49-F238E27FC236}">
                  <a16:creationId xmlns:a16="http://schemas.microsoft.com/office/drawing/2014/main" xmlns="" id="{29574D0F-3527-4403-8BA4-E2813F8C7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28" name="Freeform 65">
              <a:extLst>
                <a:ext uri="{FF2B5EF4-FFF2-40B4-BE49-F238E27FC236}">
                  <a16:creationId xmlns:a16="http://schemas.microsoft.com/office/drawing/2014/main" xmlns="" id="{A906791E-ECE3-45E7-97D0-1B04FFC85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xmlns="" id="{A8C05B40-1532-4FA4-B342-F1FD680D67D5}"/>
                </a:ext>
              </a:extLst>
            </p:cNvPr>
            <p:cNvCxnSpPr>
              <a:cxnSpLocks/>
              <a:stCxn id="84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xmlns="" id="{3B555620-459F-4FB9-9AE5-6EA8CCE4E86D}"/>
              </a:ext>
            </a:extLst>
          </p:cNvPr>
          <p:cNvSpPr/>
          <p:nvPr/>
        </p:nvSpPr>
        <p:spPr>
          <a:xfrm>
            <a:off x="1353312" y="1487635"/>
            <a:ext cx="9964046" cy="4877831"/>
          </a:xfrm>
          <a:prstGeom prst="roundRect">
            <a:avLst/>
          </a:prstGeom>
          <a:noFill/>
          <a:ln w="28575">
            <a:solidFill>
              <a:srgbClr val="418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8DC7B3E-FBD6-4545-96A6-3A11459AE4E9}"/>
              </a:ext>
            </a:extLst>
          </p:cNvPr>
          <p:cNvSpPr txBox="1"/>
          <p:nvPr/>
        </p:nvSpPr>
        <p:spPr>
          <a:xfrm>
            <a:off x="2675725" y="1859560"/>
            <a:ext cx="813378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3.  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서버 </a:t>
            </a:r>
            <a:r>
              <a:rPr lang="ko-KR" altLang="en-US" sz="2000" dirty="0">
                <a:latin typeface="HY견고딕" pitchFamily="18" charset="-127"/>
                <a:ea typeface="HY견고딕" pitchFamily="18" charset="-127"/>
              </a:rPr>
              <a:t>연결 이후 조종 제한</a:t>
            </a:r>
            <a:r>
              <a:rPr lang="en-US" altLang="ko-KR" sz="2000" dirty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2000" dirty="0">
                <a:latin typeface="HY견고딕" pitchFamily="18" charset="-127"/>
                <a:ea typeface="HY견고딕" pitchFamily="18" charset="-127"/>
              </a:rPr>
            </a:b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     -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000" dirty="0">
                <a:latin typeface="HY견고딕" pitchFamily="18" charset="-127"/>
                <a:ea typeface="HY견고딕" pitchFamily="18" charset="-127"/>
              </a:rPr>
              <a:t>단일 서버로 </a:t>
            </a:r>
            <a:r>
              <a:rPr lang="en-US" altLang="ko-KR" sz="2000" dirty="0">
                <a:latin typeface="HY견고딕" pitchFamily="18" charset="-127"/>
                <a:ea typeface="HY견고딕" pitchFamily="18" charset="-127"/>
              </a:rPr>
              <a:t>2</a:t>
            </a:r>
            <a:r>
              <a:rPr lang="ko-KR" altLang="en-US" sz="2000" dirty="0">
                <a:latin typeface="HY견고딕" pitchFamily="18" charset="-127"/>
                <a:ea typeface="HY견고딕" pitchFamily="18" charset="-127"/>
              </a:rPr>
              <a:t>대 이상의 </a:t>
            </a:r>
            <a:r>
              <a:rPr lang="en-US" altLang="ko-KR" sz="2000" dirty="0">
                <a:latin typeface="HY견고딕" pitchFamily="18" charset="-127"/>
                <a:ea typeface="HY견고딕" pitchFamily="18" charset="-127"/>
              </a:rPr>
              <a:t>RC </a:t>
            </a:r>
            <a:r>
              <a:rPr lang="ko-KR" altLang="en-US" sz="2000" dirty="0">
                <a:latin typeface="HY견고딕" pitchFamily="18" charset="-127"/>
                <a:ea typeface="HY견고딕" pitchFamily="18" charset="-127"/>
              </a:rPr>
              <a:t>시동 가능</a:t>
            </a:r>
            <a:r>
              <a:rPr lang="en-US" altLang="ko-KR" sz="2000" dirty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2000" dirty="0">
                <a:latin typeface="HY견고딕" pitchFamily="18" charset="-127"/>
                <a:ea typeface="HY견고딕" pitchFamily="18" charset="-127"/>
              </a:rPr>
            </a:b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     - </a:t>
            </a:r>
            <a:r>
              <a:rPr lang="ko-KR" altLang="en-US" sz="2000" dirty="0">
                <a:latin typeface="HY견고딕" pitchFamily="18" charset="-127"/>
                <a:ea typeface="HY견고딕" pitchFamily="18" charset="-127"/>
              </a:rPr>
              <a:t>이후 조종에 제한됨</a:t>
            </a:r>
            <a:r>
              <a:rPr lang="en-US" altLang="ko-KR" sz="2000" dirty="0">
                <a:latin typeface="HY견고딕" pitchFamily="18" charset="-127"/>
                <a:ea typeface="HY견고딕" pitchFamily="18" charset="-127"/>
              </a:rPr>
              <a:t> / </a:t>
            </a:r>
            <a:r>
              <a:rPr lang="ko-KR" altLang="en-US" sz="2000" dirty="0">
                <a:latin typeface="HY견고딕" pitchFamily="18" charset="-127"/>
                <a:ea typeface="HY견고딕" pitchFamily="18" charset="-127"/>
              </a:rPr>
              <a:t>데이터의 종합 및 연산 불가</a:t>
            </a:r>
            <a:r>
              <a:rPr lang="en-US" altLang="ko-KR" sz="2000" dirty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2000" dirty="0">
                <a:latin typeface="HY견고딕" pitchFamily="18" charset="-127"/>
                <a:ea typeface="HY견고딕" pitchFamily="18" charset="-127"/>
              </a:rPr>
            </a:br>
            <a:r>
              <a:rPr lang="en-US" altLang="ko-KR" sz="2000" dirty="0">
                <a:latin typeface="HY견고딕" pitchFamily="18" charset="-127"/>
                <a:ea typeface="HY견고딕" pitchFamily="18" charset="-127"/>
              </a:rPr>
              <a:t>  </a:t>
            </a: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      </a:t>
            </a:r>
            <a:r>
              <a:rPr lang="en-US" altLang="ko-KR" sz="2000" dirty="0">
                <a:latin typeface="HY견고딕" pitchFamily="18" charset="-127"/>
                <a:ea typeface="HY견고딕" pitchFamily="18" charset="-127"/>
              </a:rPr>
              <a:t>=&gt; </a:t>
            </a:r>
            <a:r>
              <a:rPr lang="ko-KR" altLang="en-US" sz="2000" dirty="0" err="1" smtClean="0">
                <a:solidFill>
                  <a:schemeClr val="accent5"/>
                </a:solidFill>
                <a:latin typeface="HY견고딕" pitchFamily="18" charset="-127"/>
                <a:ea typeface="HY견고딕" pitchFamily="18" charset="-127"/>
              </a:rPr>
              <a:t>멀티플렉싱</a:t>
            </a:r>
            <a:r>
              <a:rPr lang="ko-KR" altLang="en-US" sz="2000" dirty="0" smtClean="0">
                <a:solidFill>
                  <a:schemeClr val="accent5"/>
                </a:solidFill>
                <a:latin typeface="HY견고딕" pitchFamily="18" charset="-127"/>
                <a:ea typeface="HY견고딕" pitchFamily="18" charset="-127"/>
              </a:rPr>
              <a:t> 활용기법 </a:t>
            </a:r>
            <a:r>
              <a:rPr lang="en-US" altLang="ko-KR" sz="2000" dirty="0" smtClean="0">
                <a:solidFill>
                  <a:schemeClr val="accent5"/>
                </a:solidFill>
                <a:latin typeface="HY견고딕" pitchFamily="18" charset="-127"/>
                <a:ea typeface="HY견고딕" pitchFamily="18" charset="-127"/>
              </a:rPr>
              <a:t>/ </a:t>
            </a:r>
            <a:r>
              <a:rPr lang="ko-KR" altLang="en-US" sz="2000" dirty="0" err="1" smtClean="0">
                <a:solidFill>
                  <a:schemeClr val="accent5"/>
                </a:solidFill>
                <a:latin typeface="HY견고딕" pitchFamily="18" charset="-127"/>
                <a:ea typeface="HY견고딕" pitchFamily="18" charset="-127"/>
              </a:rPr>
              <a:t>메인서버</a:t>
            </a:r>
            <a:r>
              <a:rPr lang="ko-KR" altLang="en-US" sz="2000" dirty="0" smtClean="0">
                <a:solidFill>
                  <a:schemeClr val="accent5"/>
                </a:solidFill>
                <a:latin typeface="HY견고딕" pitchFamily="18" charset="-127"/>
                <a:ea typeface="HY견고딕" pitchFamily="18" charset="-127"/>
              </a:rPr>
              <a:t> 보조서버를 동시운용 고려</a:t>
            </a:r>
            <a:endParaRPr lang="en-US" altLang="ko-KR" sz="2000" dirty="0">
              <a:solidFill>
                <a:schemeClr val="accent5"/>
              </a:solidFill>
              <a:latin typeface="HY견고딕" pitchFamily="18" charset="-127"/>
              <a:ea typeface="HY견고딕" pitchFamily="18" charset="-127"/>
            </a:endParaRPr>
          </a:p>
          <a:p>
            <a:endParaRPr lang="en-US" altLang="ko-KR" sz="2000" dirty="0" smtClean="0">
              <a:latin typeface="HY견고딕" pitchFamily="18" charset="-127"/>
              <a:ea typeface="HY견고딕" pitchFamily="18" charset="-127"/>
            </a:endParaRPr>
          </a:p>
          <a:p>
            <a:endParaRPr lang="en-US" altLang="ko-KR" sz="2000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sz="2000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4.  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위치정보 데이터 활용 가능성 </a:t>
            </a:r>
            <a:r>
              <a:rPr lang="en-US" altLang="ko-KR" sz="2000" dirty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2000" dirty="0">
                <a:latin typeface="HY견고딕" pitchFamily="18" charset="-127"/>
                <a:ea typeface="HY견고딕" pitchFamily="18" charset="-127"/>
              </a:rPr>
            </a:b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     - </a:t>
            </a:r>
            <a:r>
              <a:rPr lang="ko-KR" altLang="en-US" sz="2000" dirty="0" err="1" smtClean="0">
                <a:latin typeface="HY견고딕" pitchFamily="18" charset="-127"/>
                <a:ea typeface="HY견고딕" pitchFamily="18" charset="-127"/>
              </a:rPr>
              <a:t>비콘</a:t>
            </a:r>
            <a:r>
              <a:rPr lang="en-US" altLang="ko-KR" sz="20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기술 중 구현 가능성이 가장 높았던 </a:t>
            </a:r>
            <a:r>
              <a:rPr lang="ko-KR" altLang="en-US" sz="2000" dirty="0" err="1" smtClean="0">
                <a:latin typeface="HY견고딕" pitchFamily="18" charset="-127"/>
                <a:ea typeface="HY견고딕" pitchFamily="18" charset="-127"/>
              </a:rPr>
              <a:t>블루투스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</a:b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	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센서 </a:t>
            </a:r>
            <a:r>
              <a:rPr lang="ko-KR" altLang="en-US" sz="2000" dirty="0">
                <a:latin typeface="HY견고딕" pitchFamily="18" charset="-127"/>
                <a:ea typeface="HY견고딕" pitchFamily="18" charset="-127"/>
              </a:rPr>
              <a:t>이용 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구현 시도</a:t>
            </a: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</a:b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     - </a:t>
            </a:r>
            <a:r>
              <a:rPr lang="ko-KR" altLang="en-US" sz="2000" dirty="0" err="1" smtClean="0">
                <a:latin typeface="HY견고딕" pitchFamily="18" charset="-127"/>
                <a:ea typeface="HY견고딕" pitchFamily="18" charset="-127"/>
              </a:rPr>
              <a:t>블루투스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 센서의 세기를 이용하여 단말기간의 거리 인식 구현 </a:t>
            </a: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</a:b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        =&gt; </a:t>
            </a:r>
            <a:r>
              <a:rPr lang="ko-KR" altLang="en-US" sz="2000" dirty="0" smtClean="0">
                <a:solidFill>
                  <a:srgbClr val="3674AC"/>
                </a:solidFill>
                <a:latin typeface="HY견고딕" pitchFamily="18" charset="-127"/>
                <a:ea typeface="HY견고딕" pitchFamily="18" charset="-127"/>
              </a:rPr>
              <a:t>실시간 </a:t>
            </a:r>
            <a:r>
              <a:rPr lang="ko-KR" altLang="en-US" sz="2000" dirty="0" err="1" smtClean="0">
                <a:solidFill>
                  <a:srgbClr val="3674AC"/>
                </a:solidFill>
                <a:latin typeface="HY견고딕" pitchFamily="18" charset="-127"/>
                <a:ea typeface="HY견고딕" pitchFamily="18" charset="-127"/>
              </a:rPr>
              <a:t>스트리밍</a:t>
            </a:r>
            <a:r>
              <a:rPr lang="ko-KR" altLang="en-US" sz="2000" dirty="0" smtClean="0">
                <a:solidFill>
                  <a:srgbClr val="3674AC"/>
                </a:solidFill>
                <a:latin typeface="HY견고딕" pitchFamily="18" charset="-127"/>
                <a:ea typeface="HY견고딕" pitchFamily="18" charset="-127"/>
              </a:rPr>
              <a:t> 되는 데이터의 활용 가능성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 </a:t>
            </a:r>
            <a:endParaRPr lang="en-US" altLang="ko-KR" sz="2000" dirty="0" smtClean="0">
              <a:solidFill>
                <a:schemeClr val="accent5"/>
              </a:solidFill>
              <a:latin typeface="HY견고딕" pitchFamily="18" charset="-127"/>
              <a:ea typeface="HY견고딕" pitchFamily="18" charset="-127"/>
            </a:endParaRPr>
          </a:p>
          <a:p>
            <a:pPr marL="342900" indent="-342900">
              <a:buAutoNum type="arabicPeriod"/>
            </a:pPr>
            <a:endParaRPr lang="en-US" altLang="ko-KR" sz="2000" dirty="0">
              <a:latin typeface="HY견고딕" pitchFamily="18" charset="-127"/>
              <a:ea typeface="HY견고딕" pitchFamily="18" charset="-127"/>
            </a:endParaRPr>
          </a:p>
          <a:p>
            <a:pPr marL="342900" indent="-342900">
              <a:buAutoNum type="arabicPeriod"/>
            </a:pPr>
            <a:endParaRPr lang="ko-KR" altLang="en-US" sz="20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xmlns="" id="{F27FEAFD-628D-459D-A679-A02180E34790}"/>
              </a:ext>
            </a:extLst>
          </p:cNvPr>
          <p:cNvSpPr txBox="1"/>
          <p:nvPr/>
        </p:nvSpPr>
        <p:spPr>
          <a:xfrm>
            <a:off x="436315" y="211317"/>
            <a:ext cx="101635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5EC9DC"/>
                </a:solidFill>
                <a:latin typeface="HY견고딕" pitchFamily="18" charset="-127"/>
                <a:ea typeface="HY견고딕" pitchFamily="18" charset="-127"/>
              </a:rPr>
              <a:t>4</a:t>
            </a:r>
            <a:r>
              <a:rPr lang="en-US" altLang="ko-KR" sz="12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4000" dirty="0" smtClean="0">
                <a:latin typeface="HY견고딕" pitchFamily="18" charset="-127"/>
                <a:ea typeface="HY견고딕" pitchFamily="18" charset="-127"/>
              </a:rPr>
              <a:t>보완사항 및 </a:t>
            </a:r>
            <a:r>
              <a:rPr lang="ko-KR" altLang="en-US" sz="4000" dirty="0" err="1" smtClean="0">
                <a:latin typeface="HY견고딕" pitchFamily="18" charset="-127"/>
                <a:ea typeface="HY견고딕" pitchFamily="18" charset="-127"/>
              </a:rPr>
              <a:t>느낀점</a:t>
            </a:r>
            <a:endParaRPr lang="en-US" altLang="ko-KR" sz="2800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589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ACDDBAE-4B93-4B4C-89A4-A3028D961565}"/>
              </a:ext>
            </a:extLst>
          </p:cNvPr>
          <p:cNvSpPr txBox="1"/>
          <p:nvPr/>
        </p:nvSpPr>
        <p:spPr>
          <a:xfrm>
            <a:off x="0" y="2119738"/>
            <a:ext cx="12192000" cy="227754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en-US" altLang="ko-KR" sz="6000" dirty="0" smtClean="0">
                <a:latin typeface="HY견고딕" pitchFamily="18" charset="-127"/>
                <a:ea typeface="HY견고딕" pitchFamily="18" charset="-127"/>
              </a:rPr>
              <a:t>Q&amp;A</a:t>
            </a:r>
            <a:endParaRPr lang="en-US" altLang="ko-KR" sz="4800" b="1" dirty="0"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en-US" altLang="ko-KR" sz="2800" dirty="0" smtClean="0">
                <a:solidFill>
                  <a:srgbClr val="00B0F0"/>
                </a:solidFill>
                <a:latin typeface="HY견고딕" pitchFamily="18" charset="-127"/>
                <a:ea typeface="HY견고딕" pitchFamily="18" charset="-127"/>
              </a:rPr>
              <a:t>POSCO</a:t>
            </a:r>
            <a:r>
              <a:rPr lang="en-US" altLang="ko-KR" sz="2800" dirty="0" smtClean="0">
                <a:latin typeface="HY견고딕" pitchFamily="18" charset="-127"/>
                <a:ea typeface="HY견고딕" pitchFamily="18" charset="-127"/>
              </a:rPr>
              <a:t>-</a:t>
            </a:r>
            <a:r>
              <a:rPr lang="en-US" altLang="ko-KR" sz="2800" dirty="0" err="1" smtClean="0">
                <a:latin typeface="HY견고딕" pitchFamily="18" charset="-127"/>
                <a:ea typeface="HY견고딕" pitchFamily="18" charset="-127"/>
              </a:rPr>
              <a:t>nnected</a:t>
            </a:r>
            <a:endParaRPr lang="en-US" altLang="ko-KR" sz="2800" dirty="0">
              <a:latin typeface="HY견고딕" pitchFamily="18" charset="-127"/>
              <a:ea typeface="HY견고딕" pitchFamily="18" charset="-127"/>
            </a:endParaRPr>
          </a:p>
          <a:p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5D27FCA8-3E30-4022-AD53-E8ABEF76E703}"/>
              </a:ext>
            </a:extLst>
          </p:cNvPr>
          <p:cNvGrpSpPr/>
          <p:nvPr/>
        </p:nvGrpSpPr>
        <p:grpSpPr>
          <a:xfrm>
            <a:off x="0" y="-457199"/>
            <a:ext cx="7255493" cy="6089904"/>
            <a:chOff x="0" y="-14928"/>
            <a:chExt cx="6458246" cy="6886527"/>
          </a:xfrm>
        </p:grpSpPr>
        <p:sp>
          <p:nvSpPr>
            <p:cNvPr id="5" name="Параллелограмм 17">
              <a:extLst>
                <a:ext uri="{FF2B5EF4-FFF2-40B4-BE49-F238E27FC236}">
                  <a16:creationId xmlns:a16="http://schemas.microsoft.com/office/drawing/2014/main" xmlns="" id="{DD672A30-F39C-4F04-ACC2-2EAACB761459}"/>
                </a:ext>
              </a:extLst>
            </p:cNvPr>
            <p:cNvSpPr/>
            <p:nvPr/>
          </p:nvSpPr>
          <p:spPr>
            <a:xfrm>
              <a:off x="0" y="-14928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" name="Прямоугольный треугольник 11">
              <a:extLst>
                <a:ext uri="{FF2B5EF4-FFF2-40B4-BE49-F238E27FC236}">
                  <a16:creationId xmlns:a16="http://schemas.microsoft.com/office/drawing/2014/main" xmlns="" id="{FEE40E08-61CE-45BC-9A2F-A6FD593F9D20}"/>
                </a:ext>
              </a:extLst>
            </p:cNvPr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HY견고딕" pitchFamily="18" charset="-127"/>
                <a:ea typeface="HY견고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807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직사각형 69"/>
          <p:cNvSpPr/>
          <p:nvPr/>
        </p:nvSpPr>
        <p:spPr>
          <a:xfrm>
            <a:off x="6605870" y="6470460"/>
            <a:ext cx="55181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rPr>
              <a:t>Connected</a:t>
            </a:r>
            <a:r>
              <a:rPr lang="ko-KR" altLang="en-US" sz="1600" b="1" i="1" kern="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sz="1600" b="1" i="1" kern="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rPr>
              <a:t>Car</a:t>
            </a:r>
            <a:endParaRPr lang="en-US" altLang="ko-KR" sz="2000" b="1" i="1" kern="0" dirty="0">
              <a:solidFill>
                <a:prstClr val="white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xmlns="" id="{177BFB0A-F398-4579-AA44-472491C5331E}"/>
              </a:ext>
            </a:extLst>
          </p:cNvPr>
          <p:cNvGrpSpPr/>
          <p:nvPr/>
        </p:nvGrpSpPr>
        <p:grpSpPr>
          <a:xfrm>
            <a:off x="-295457" y="78969"/>
            <a:ext cx="567469" cy="1631867"/>
            <a:chOff x="339679" y="552842"/>
            <a:chExt cx="1250974" cy="1631867"/>
          </a:xfrm>
        </p:grpSpPr>
        <p:cxnSp>
          <p:nvCxnSpPr>
            <p:cNvPr id="72" name="직선 연결선 71"/>
            <p:cNvCxnSpPr>
              <a:cxnSpLocks/>
            </p:cNvCxnSpPr>
            <p:nvPr/>
          </p:nvCxnSpPr>
          <p:spPr>
            <a:xfrm>
              <a:off x="381756" y="1961508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>
              <a:cxnSpLocks/>
            </p:cNvCxnSpPr>
            <p:nvPr/>
          </p:nvCxnSpPr>
          <p:spPr>
            <a:xfrm>
              <a:off x="780653" y="2184709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>
              <a:cxnSpLocks/>
            </p:cNvCxnSpPr>
            <p:nvPr/>
          </p:nvCxnSpPr>
          <p:spPr>
            <a:xfrm>
              <a:off x="1158653" y="1716031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>
              <a:cxnSpLocks/>
            </p:cNvCxnSpPr>
            <p:nvPr/>
          </p:nvCxnSpPr>
          <p:spPr>
            <a:xfrm>
              <a:off x="348653" y="859793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>
              <a:cxnSpLocks/>
            </p:cNvCxnSpPr>
            <p:nvPr/>
          </p:nvCxnSpPr>
          <p:spPr>
            <a:xfrm>
              <a:off x="834653" y="1195825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>
              <a:cxnSpLocks/>
            </p:cNvCxnSpPr>
            <p:nvPr/>
          </p:nvCxnSpPr>
          <p:spPr>
            <a:xfrm>
              <a:off x="339679" y="552842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10971348" y="419270"/>
            <a:ext cx="952662" cy="893243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cxnSp>
          <p:nvCxnSpPr>
            <p:cNvPr id="52" name="직선 연결선 51"/>
            <p:cNvCxnSpPr>
              <a:cxnSpLocks/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588CD07D-B278-49A1-85B5-187B69F1B54D}"/>
              </a:ext>
            </a:extLst>
          </p:cNvPr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a옛날사진관3" pitchFamily="18" charset="-127"/>
                <a:ea typeface="a옛날사진관3" pitchFamily="18" charset="-127"/>
              </a:rPr>
              <a:t> 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1DDFFCC8-5D27-4D6C-A7A0-D9518A79085B}"/>
              </a:ext>
            </a:extLst>
          </p:cNvPr>
          <p:cNvGrpSpPr/>
          <p:nvPr/>
        </p:nvGrpSpPr>
        <p:grpSpPr>
          <a:xfrm>
            <a:off x="112623" y="167022"/>
            <a:ext cx="12093636" cy="6820136"/>
            <a:chOff x="98366" y="78970"/>
            <a:chExt cx="12093636" cy="6820136"/>
          </a:xfrm>
        </p:grpSpPr>
        <p:sp>
          <p:nvSpPr>
            <p:cNvPr id="7" name="양쪽 모서리가 둥근 사각형 6"/>
            <p:cNvSpPr/>
            <p:nvPr/>
          </p:nvSpPr>
          <p:spPr>
            <a:xfrm rot="16200000">
              <a:off x="2983972" y="-2393077"/>
              <a:ext cx="6606407" cy="11809652"/>
            </a:xfrm>
            <a:prstGeom prst="round2SameRect">
              <a:avLst>
                <a:gd name="adj1" fmla="val 6105"/>
                <a:gd name="adj2" fmla="val 0"/>
              </a:avLst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dirty="0">
                  <a:latin typeface="a옛날사진관3" pitchFamily="18" charset="-127"/>
                  <a:ea typeface="a옛날사진관3" pitchFamily="18" charset="-127"/>
                </a:rPr>
                <a:t> </a:t>
              </a:r>
              <a:r>
                <a:rPr lang="en-US" altLang="ko-KR" dirty="0">
                  <a:latin typeface="a옛날사진관3" pitchFamily="18" charset="-127"/>
                  <a:ea typeface="a옛날사진관3" pitchFamily="18" charset="-127"/>
                </a:rPr>
                <a:t>g</a:t>
              </a:r>
              <a:endParaRPr lang="ko-KR" altLang="en-US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xmlns="" id="{3F33655E-7CDF-47A7-B301-F1A364F1D104}"/>
                </a:ext>
              </a:extLst>
            </p:cNvPr>
            <p:cNvGrpSpPr/>
            <p:nvPr/>
          </p:nvGrpSpPr>
          <p:grpSpPr>
            <a:xfrm>
              <a:off x="98366" y="78970"/>
              <a:ext cx="7255493" cy="6820136"/>
              <a:chOff x="0" y="-14928"/>
              <a:chExt cx="6458246" cy="6886527"/>
            </a:xfrm>
          </p:grpSpPr>
          <p:sp>
            <p:nvSpPr>
              <p:cNvPr id="57" name="Параллелограмм 17">
                <a:extLst>
                  <a:ext uri="{FF2B5EF4-FFF2-40B4-BE49-F238E27FC236}">
                    <a16:creationId xmlns:a16="http://schemas.microsoft.com/office/drawing/2014/main" xmlns="" id="{2353D7B4-37D1-4F96-A862-E8B898B41A8E}"/>
                  </a:ext>
                </a:extLst>
              </p:cNvPr>
              <p:cNvSpPr/>
              <p:nvPr/>
            </p:nvSpPr>
            <p:spPr>
              <a:xfrm>
                <a:off x="0" y="-14928"/>
                <a:ext cx="5385192" cy="6872928"/>
              </a:xfrm>
              <a:custGeom>
                <a:avLst/>
                <a:gdLst>
                  <a:gd name="connsiteX0" fmla="*/ 0 w 7099692"/>
                  <a:gd name="connsiteY0" fmla="*/ 6858000 h 6858000"/>
                  <a:gd name="connsiteX1" fmla="*/ 1714500 w 7099692"/>
                  <a:gd name="connsiteY1" fmla="*/ 0 h 6858000"/>
                  <a:gd name="connsiteX2" fmla="*/ 7099692 w 7099692"/>
                  <a:gd name="connsiteY2" fmla="*/ 0 h 6858000"/>
                  <a:gd name="connsiteX3" fmla="*/ 5385192 w 7099692"/>
                  <a:gd name="connsiteY3" fmla="*/ 6858000 h 6858000"/>
                  <a:gd name="connsiteX4" fmla="*/ 0 w 7099692"/>
                  <a:gd name="connsiteY4" fmla="*/ 6858000 h 6858000"/>
                  <a:gd name="connsiteX0" fmla="*/ 5118 w 5385192"/>
                  <a:gd name="connsiteY0" fmla="*/ 6844353 h 6858000"/>
                  <a:gd name="connsiteX1" fmla="*/ 0 w 5385192"/>
                  <a:gd name="connsiteY1" fmla="*/ 0 h 6858000"/>
                  <a:gd name="connsiteX2" fmla="*/ 5385192 w 5385192"/>
                  <a:gd name="connsiteY2" fmla="*/ 0 h 6858000"/>
                  <a:gd name="connsiteX3" fmla="*/ 3670692 w 5385192"/>
                  <a:gd name="connsiteY3" fmla="*/ 6858000 h 6858000"/>
                  <a:gd name="connsiteX4" fmla="*/ 5118 w 5385192"/>
                  <a:gd name="connsiteY4" fmla="*/ 6844353 h 6858000"/>
                  <a:gd name="connsiteX0" fmla="*/ 5118 w 5385192"/>
                  <a:gd name="connsiteY0" fmla="*/ 6844353 h 6871648"/>
                  <a:gd name="connsiteX1" fmla="*/ 0 w 5385192"/>
                  <a:gd name="connsiteY1" fmla="*/ 0 h 6871648"/>
                  <a:gd name="connsiteX2" fmla="*/ 5385192 w 5385192"/>
                  <a:gd name="connsiteY2" fmla="*/ 0 h 6871648"/>
                  <a:gd name="connsiteX3" fmla="*/ 2633462 w 5385192"/>
                  <a:gd name="connsiteY3" fmla="*/ 6871648 h 6871648"/>
                  <a:gd name="connsiteX4" fmla="*/ 5118 w 5385192"/>
                  <a:gd name="connsiteY4" fmla="*/ 6844353 h 6871648"/>
                  <a:gd name="connsiteX0" fmla="*/ 0 w 5389599"/>
                  <a:gd name="connsiteY0" fmla="*/ 6853878 h 6871648"/>
                  <a:gd name="connsiteX1" fmla="*/ 4407 w 5389599"/>
                  <a:gd name="connsiteY1" fmla="*/ 0 h 6871648"/>
                  <a:gd name="connsiteX2" fmla="*/ 5389599 w 5389599"/>
                  <a:gd name="connsiteY2" fmla="*/ 0 h 6871648"/>
                  <a:gd name="connsiteX3" fmla="*/ 2637869 w 5389599"/>
                  <a:gd name="connsiteY3" fmla="*/ 6871648 h 6871648"/>
                  <a:gd name="connsiteX4" fmla="*/ 0 w 5389599"/>
                  <a:gd name="connsiteY4" fmla="*/ 6853878 h 6871648"/>
                  <a:gd name="connsiteX0" fmla="*/ 24168 w 5385192"/>
                  <a:gd name="connsiteY0" fmla="*/ 6872928 h 6872928"/>
                  <a:gd name="connsiteX1" fmla="*/ 0 w 5385192"/>
                  <a:gd name="connsiteY1" fmla="*/ 0 h 6872928"/>
                  <a:gd name="connsiteX2" fmla="*/ 5385192 w 5385192"/>
                  <a:gd name="connsiteY2" fmla="*/ 0 h 6872928"/>
                  <a:gd name="connsiteX3" fmla="*/ 2633462 w 5385192"/>
                  <a:gd name="connsiteY3" fmla="*/ 6871648 h 6872928"/>
                  <a:gd name="connsiteX4" fmla="*/ 24168 w 5385192"/>
                  <a:gd name="connsiteY4" fmla="*/ 6872928 h 6872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85192" h="6872928">
                    <a:moveTo>
                      <a:pt x="24168" y="6872928"/>
                    </a:moveTo>
                    <a:lnTo>
                      <a:pt x="0" y="0"/>
                    </a:lnTo>
                    <a:lnTo>
                      <a:pt x="5385192" y="0"/>
                    </a:lnTo>
                    <a:lnTo>
                      <a:pt x="2633462" y="6871648"/>
                    </a:lnTo>
                    <a:lnTo>
                      <a:pt x="24168" y="6872928"/>
                    </a:lnTo>
                    <a:close/>
                  </a:path>
                </a:pathLst>
              </a:custGeom>
              <a:solidFill>
                <a:schemeClr val="bg2">
                  <a:lumMod val="10000"/>
                  <a:alpha val="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chemeClr val="bg2">
                      <a:lumMod val="25000"/>
                    </a:schemeClr>
                  </a:solidFill>
                  <a:latin typeface="a옛날사진관3" pitchFamily="18" charset="-127"/>
                  <a:ea typeface="a옛날사진관3" pitchFamily="18" charset="-127"/>
                </a:endParaRPr>
              </a:p>
            </p:txBody>
          </p:sp>
          <p:sp>
            <p:nvSpPr>
              <p:cNvPr id="58" name="Прямоугольный треугольник 11">
                <a:extLst>
                  <a:ext uri="{FF2B5EF4-FFF2-40B4-BE49-F238E27FC236}">
                    <a16:creationId xmlns:a16="http://schemas.microsoft.com/office/drawing/2014/main" xmlns="" id="{2A3BE2A7-55C9-4BC1-96B8-843659F0E999}"/>
                  </a:ext>
                </a:extLst>
              </p:cNvPr>
              <p:cNvSpPr/>
              <p:nvPr/>
            </p:nvSpPr>
            <p:spPr>
              <a:xfrm>
                <a:off x="0" y="1160011"/>
                <a:ext cx="6458246" cy="5711588"/>
              </a:xfrm>
              <a:custGeom>
                <a:avLst/>
                <a:gdLst>
                  <a:gd name="connsiteX0" fmla="*/ 0 w 5380074"/>
                  <a:gd name="connsiteY0" fmla="*/ 6858000 h 6858000"/>
                  <a:gd name="connsiteX1" fmla="*/ 0 w 5380074"/>
                  <a:gd name="connsiteY1" fmla="*/ 0 h 6858000"/>
                  <a:gd name="connsiteX2" fmla="*/ 5380074 w 5380074"/>
                  <a:gd name="connsiteY2" fmla="*/ 6858000 h 6858000"/>
                  <a:gd name="connsiteX3" fmla="*/ 0 w 5380074"/>
                  <a:gd name="connsiteY3" fmla="*/ 6858000 h 6858000"/>
                  <a:gd name="connsiteX0" fmla="*/ 0 w 5380074"/>
                  <a:gd name="connsiteY0" fmla="*/ 5697940 h 6858000"/>
                  <a:gd name="connsiteX1" fmla="*/ 0 w 5380074"/>
                  <a:gd name="connsiteY1" fmla="*/ 0 h 6858000"/>
                  <a:gd name="connsiteX2" fmla="*/ 5380074 w 5380074"/>
                  <a:gd name="connsiteY2" fmla="*/ 6858000 h 6858000"/>
                  <a:gd name="connsiteX3" fmla="*/ 0 w 5380074"/>
                  <a:gd name="connsiteY3" fmla="*/ 5697940 h 6858000"/>
                  <a:gd name="connsiteX0" fmla="*/ 0 w 4902402"/>
                  <a:gd name="connsiteY0" fmla="*/ 5697940 h 5725236"/>
                  <a:gd name="connsiteX1" fmla="*/ 0 w 4902402"/>
                  <a:gd name="connsiteY1" fmla="*/ 0 h 5725236"/>
                  <a:gd name="connsiteX2" fmla="*/ 4902402 w 4902402"/>
                  <a:gd name="connsiteY2" fmla="*/ 5725236 h 5725236"/>
                  <a:gd name="connsiteX3" fmla="*/ 0 w 4902402"/>
                  <a:gd name="connsiteY3" fmla="*/ 5697940 h 5725236"/>
                  <a:gd name="connsiteX0" fmla="*/ 0 w 6458246"/>
                  <a:gd name="connsiteY0" fmla="*/ 5697940 h 5711588"/>
                  <a:gd name="connsiteX1" fmla="*/ 0 w 6458246"/>
                  <a:gd name="connsiteY1" fmla="*/ 0 h 5711588"/>
                  <a:gd name="connsiteX2" fmla="*/ 6458246 w 6458246"/>
                  <a:gd name="connsiteY2" fmla="*/ 5711588 h 5711588"/>
                  <a:gd name="connsiteX3" fmla="*/ 0 w 6458246"/>
                  <a:gd name="connsiteY3" fmla="*/ 5697940 h 5711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58246" h="5711588">
                    <a:moveTo>
                      <a:pt x="0" y="5697940"/>
                    </a:moveTo>
                    <a:lnTo>
                      <a:pt x="0" y="0"/>
                    </a:lnTo>
                    <a:lnTo>
                      <a:pt x="6458246" y="5711588"/>
                    </a:lnTo>
                    <a:lnTo>
                      <a:pt x="0" y="5697940"/>
                    </a:lnTo>
                    <a:close/>
                  </a:path>
                </a:pathLst>
              </a:custGeom>
              <a:solidFill>
                <a:schemeClr val="bg2">
                  <a:lumMod val="10000"/>
                  <a:alpha val="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a옛날사진관3" pitchFamily="18" charset="-127"/>
                  <a:ea typeface="a옛날사진관3" pitchFamily="18" charset="-127"/>
                </a:endParaRP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27FEAFD-628D-459D-A679-A02180E34790}"/>
              </a:ext>
            </a:extLst>
          </p:cNvPr>
          <p:cNvSpPr txBox="1"/>
          <p:nvPr/>
        </p:nvSpPr>
        <p:spPr>
          <a:xfrm>
            <a:off x="577806" y="423785"/>
            <a:ext cx="10163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HY견고딕" pitchFamily="18" charset="-127"/>
                <a:ea typeface="HY견고딕" pitchFamily="18" charset="-127"/>
              </a:rPr>
              <a:t>참고 자료</a:t>
            </a:r>
            <a:endParaRPr lang="en-US" altLang="ko-KR" sz="2800" b="1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xmlns="" id="{C55BE370-31FE-4FAB-AB79-9490DC8086D2}"/>
              </a:ext>
            </a:extLst>
          </p:cNvPr>
          <p:cNvSpPr/>
          <p:nvPr/>
        </p:nvSpPr>
        <p:spPr>
          <a:xfrm>
            <a:off x="3108207" y="3866126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a옛날사진관3" pitchFamily="18" charset="-127"/>
                <a:ea typeface="a옛날사진관3" pitchFamily="18" charset="-127"/>
              </a:rPr>
              <a:t> 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95" name="AutoShape 4" descr="ê´ë ¨ ì´ë¯¸ì§">
            <a:extLst>
              <a:ext uri="{FF2B5EF4-FFF2-40B4-BE49-F238E27FC236}">
                <a16:creationId xmlns:a16="http://schemas.microsoft.com/office/drawing/2014/main" xmlns="" id="{4EF67FFC-063A-4F36-96C4-8D45AE8838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45936" y="389839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xmlns="" id="{F7D36F84-2CDA-4284-812D-DF32C9E20879}"/>
              </a:ext>
            </a:extLst>
          </p:cNvPr>
          <p:cNvSpPr/>
          <p:nvPr/>
        </p:nvSpPr>
        <p:spPr>
          <a:xfrm>
            <a:off x="2230383" y="3536942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a옛날사진관3" pitchFamily="18" charset="-127"/>
                <a:ea typeface="a옛날사진관3" pitchFamily="18" charset="-127"/>
              </a:rPr>
              <a:t> 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108" name="AutoShape 4" descr="ê´ë ¨ ì´ë¯¸ì§">
            <a:extLst>
              <a:ext uri="{FF2B5EF4-FFF2-40B4-BE49-F238E27FC236}">
                <a16:creationId xmlns:a16="http://schemas.microsoft.com/office/drawing/2014/main" xmlns="" id="{743C2CFA-A325-42D8-9CC4-DCD12CD468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68112" y="356920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a옛날사진관3" pitchFamily="18" charset="-127"/>
              <a:ea typeface="a옛날사진관3" pitchFamily="18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xmlns="" id="{DEE2F2D5-E32B-449A-A538-41847A878951}"/>
              </a:ext>
            </a:extLst>
          </p:cNvPr>
          <p:cNvGrpSpPr/>
          <p:nvPr/>
        </p:nvGrpSpPr>
        <p:grpSpPr>
          <a:xfrm>
            <a:off x="11160324" y="260774"/>
            <a:ext cx="952662" cy="893243"/>
            <a:chOff x="-7016079" y="-905412"/>
            <a:chExt cx="12223174" cy="12103622"/>
          </a:xfrm>
        </p:grpSpPr>
        <p:sp>
          <p:nvSpPr>
            <p:cNvPr id="84" name="자유형 11">
              <a:extLst>
                <a:ext uri="{FF2B5EF4-FFF2-40B4-BE49-F238E27FC236}">
                  <a16:creationId xmlns:a16="http://schemas.microsoft.com/office/drawing/2014/main" xmlns="" id="{2B60D96A-695D-4246-A1D8-1C89065091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85" name="Freeform 26">
              <a:extLst>
                <a:ext uri="{FF2B5EF4-FFF2-40B4-BE49-F238E27FC236}">
                  <a16:creationId xmlns:a16="http://schemas.microsoft.com/office/drawing/2014/main" xmlns="" id="{A41B8199-172C-4390-ABF9-B82C7700C17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87" name="Freeform 27">
              <a:extLst>
                <a:ext uri="{FF2B5EF4-FFF2-40B4-BE49-F238E27FC236}">
                  <a16:creationId xmlns:a16="http://schemas.microsoft.com/office/drawing/2014/main" xmlns="" id="{C2FB39EA-B0E7-473D-A54F-91EF87FF4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88" name="Freeform 28">
              <a:extLst>
                <a:ext uri="{FF2B5EF4-FFF2-40B4-BE49-F238E27FC236}">
                  <a16:creationId xmlns:a16="http://schemas.microsoft.com/office/drawing/2014/main" xmlns="" id="{51D5469E-7CA8-42B4-B348-91CE2951A7DC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89" name="Freeform 30">
              <a:extLst>
                <a:ext uri="{FF2B5EF4-FFF2-40B4-BE49-F238E27FC236}">
                  <a16:creationId xmlns:a16="http://schemas.microsoft.com/office/drawing/2014/main" xmlns="" id="{92EE4888-92A8-4ECB-B909-BAE667279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0" name="Freeform 33">
              <a:extLst>
                <a:ext uri="{FF2B5EF4-FFF2-40B4-BE49-F238E27FC236}">
                  <a16:creationId xmlns:a16="http://schemas.microsoft.com/office/drawing/2014/main" xmlns="" id="{5CC53245-FE2D-4C66-B907-9373FFF90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1" name="Freeform 34">
              <a:extLst>
                <a:ext uri="{FF2B5EF4-FFF2-40B4-BE49-F238E27FC236}">
                  <a16:creationId xmlns:a16="http://schemas.microsoft.com/office/drawing/2014/main" xmlns="" id="{61F493BE-812B-40E0-867F-0BA19964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2" name="Freeform 35">
              <a:extLst>
                <a:ext uri="{FF2B5EF4-FFF2-40B4-BE49-F238E27FC236}">
                  <a16:creationId xmlns:a16="http://schemas.microsoft.com/office/drawing/2014/main" xmlns="" id="{3FFD4A31-FF26-4A6E-A376-280BCC9BE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6" name="Freeform 36">
              <a:extLst>
                <a:ext uri="{FF2B5EF4-FFF2-40B4-BE49-F238E27FC236}">
                  <a16:creationId xmlns:a16="http://schemas.microsoft.com/office/drawing/2014/main" xmlns="" id="{F0851162-3178-4568-B28D-2E1E0143B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7" name="Freeform 37">
              <a:extLst>
                <a:ext uri="{FF2B5EF4-FFF2-40B4-BE49-F238E27FC236}">
                  <a16:creationId xmlns:a16="http://schemas.microsoft.com/office/drawing/2014/main" xmlns="" id="{F90692C5-2662-4525-BFBB-647AA5254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8" name="Freeform 38">
              <a:extLst>
                <a:ext uri="{FF2B5EF4-FFF2-40B4-BE49-F238E27FC236}">
                  <a16:creationId xmlns:a16="http://schemas.microsoft.com/office/drawing/2014/main" xmlns="" id="{73B80D8A-C71D-46C9-84F4-F1C8F12A6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9" name="Freeform 39">
              <a:extLst>
                <a:ext uri="{FF2B5EF4-FFF2-40B4-BE49-F238E27FC236}">
                  <a16:creationId xmlns:a16="http://schemas.microsoft.com/office/drawing/2014/main" xmlns="" id="{00B95E40-EEF9-44C7-A91D-4DCA2A35D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0" name="Freeform 40">
              <a:extLst>
                <a:ext uri="{FF2B5EF4-FFF2-40B4-BE49-F238E27FC236}">
                  <a16:creationId xmlns:a16="http://schemas.microsoft.com/office/drawing/2014/main" xmlns="" id="{729C97AF-7428-4416-92A6-272DEED3C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1" name="Freeform 41">
              <a:extLst>
                <a:ext uri="{FF2B5EF4-FFF2-40B4-BE49-F238E27FC236}">
                  <a16:creationId xmlns:a16="http://schemas.microsoft.com/office/drawing/2014/main" xmlns="" id="{BAF45E71-53C5-46D4-8C90-E80A7CD48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2" name="Freeform 42">
              <a:extLst>
                <a:ext uri="{FF2B5EF4-FFF2-40B4-BE49-F238E27FC236}">
                  <a16:creationId xmlns:a16="http://schemas.microsoft.com/office/drawing/2014/main" xmlns="" id="{452C6A1D-E1A9-4742-8A0A-E653E0F59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3" name="Freeform 62">
              <a:extLst>
                <a:ext uri="{FF2B5EF4-FFF2-40B4-BE49-F238E27FC236}">
                  <a16:creationId xmlns:a16="http://schemas.microsoft.com/office/drawing/2014/main" xmlns="" id="{6B2AAF6A-79EB-4FCE-BC47-E1192014C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4" name="자유형 27">
              <a:extLst>
                <a:ext uri="{FF2B5EF4-FFF2-40B4-BE49-F238E27FC236}">
                  <a16:creationId xmlns:a16="http://schemas.microsoft.com/office/drawing/2014/main" xmlns="" id="{5D0DA032-444E-4A4D-875A-044AB4D30C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5" name="Freeform 29">
              <a:extLst>
                <a:ext uri="{FF2B5EF4-FFF2-40B4-BE49-F238E27FC236}">
                  <a16:creationId xmlns:a16="http://schemas.microsoft.com/office/drawing/2014/main" xmlns="" id="{A4A8AAFB-B32F-413E-82BB-60EC67BAD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6" name="Freeform 32">
              <a:extLst>
                <a:ext uri="{FF2B5EF4-FFF2-40B4-BE49-F238E27FC236}">
                  <a16:creationId xmlns:a16="http://schemas.microsoft.com/office/drawing/2014/main" xmlns="" id="{057227A7-72FA-43BF-B00B-2D9A74D59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7" name="Freeform 43">
              <a:extLst>
                <a:ext uri="{FF2B5EF4-FFF2-40B4-BE49-F238E27FC236}">
                  <a16:creationId xmlns:a16="http://schemas.microsoft.com/office/drawing/2014/main" xmlns="" id="{7BA6D7DF-DAFE-46CB-8E0C-FF81FB188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xmlns="" id="{9040ABB5-FE06-4EF6-8F9F-8B8419181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0" name="Freeform 45">
              <a:extLst>
                <a:ext uri="{FF2B5EF4-FFF2-40B4-BE49-F238E27FC236}">
                  <a16:creationId xmlns:a16="http://schemas.microsoft.com/office/drawing/2014/main" xmlns="" id="{A6C1B4E7-A15F-4100-8410-014014FE8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xmlns="" id="{ED6FAC08-5A53-4242-B74E-16E17CD82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xmlns="" id="{5BB54BDB-9305-4F74-A954-06FDA25BE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xmlns="" id="{7017552D-0E8A-4276-A992-D4D5A5893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xmlns="" id="{5E8C3778-8021-4F64-8189-91250654F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5" name="Freeform 50">
              <a:extLst>
                <a:ext uri="{FF2B5EF4-FFF2-40B4-BE49-F238E27FC236}">
                  <a16:creationId xmlns:a16="http://schemas.microsoft.com/office/drawing/2014/main" xmlns="" id="{1C645E0E-334A-4373-9F44-1DDB5EF07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xmlns="" id="{246013A7-8622-4913-8C9A-F0736F27C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xmlns="" id="{33748EDC-C413-4BB0-9A89-CE286A537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8" name="Freeform 54">
              <a:extLst>
                <a:ext uri="{FF2B5EF4-FFF2-40B4-BE49-F238E27FC236}">
                  <a16:creationId xmlns:a16="http://schemas.microsoft.com/office/drawing/2014/main" xmlns="" id="{782413DD-16AD-46FB-8166-87F3349D2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9" name="Freeform 55">
              <a:extLst>
                <a:ext uri="{FF2B5EF4-FFF2-40B4-BE49-F238E27FC236}">
                  <a16:creationId xmlns:a16="http://schemas.microsoft.com/office/drawing/2014/main" xmlns="" id="{746E2481-4E3F-4594-84FF-E843DFC0C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0" name="Freeform 56">
              <a:extLst>
                <a:ext uri="{FF2B5EF4-FFF2-40B4-BE49-F238E27FC236}">
                  <a16:creationId xmlns:a16="http://schemas.microsoft.com/office/drawing/2014/main" xmlns="" id="{2D6765C7-4C82-4A98-8FC3-A5C1F1B63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1" name="Freeform 57">
              <a:extLst>
                <a:ext uri="{FF2B5EF4-FFF2-40B4-BE49-F238E27FC236}">
                  <a16:creationId xmlns:a16="http://schemas.microsoft.com/office/drawing/2014/main" xmlns="" id="{0F500C3D-6C44-4691-923F-92DF5AEDA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2" name="Freeform 58">
              <a:extLst>
                <a:ext uri="{FF2B5EF4-FFF2-40B4-BE49-F238E27FC236}">
                  <a16:creationId xmlns:a16="http://schemas.microsoft.com/office/drawing/2014/main" xmlns="" id="{7F3715A6-337D-4889-A5E8-EFAC59287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3" name="Freeform 59">
              <a:extLst>
                <a:ext uri="{FF2B5EF4-FFF2-40B4-BE49-F238E27FC236}">
                  <a16:creationId xmlns:a16="http://schemas.microsoft.com/office/drawing/2014/main" xmlns="" id="{84E326E2-4DC2-495D-B7FF-966354C93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4" name="Freeform 60">
              <a:extLst>
                <a:ext uri="{FF2B5EF4-FFF2-40B4-BE49-F238E27FC236}">
                  <a16:creationId xmlns:a16="http://schemas.microsoft.com/office/drawing/2014/main" xmlns="" id="{5D0F3BD9-163E-4CD2-B684-361F897B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5" name="Freeform 61">
              <a:extLst>
                <a:ext uri="{FF2B5EF4-FFF2-40B4-BE49-F238E27FC236}">
                  <a16:creationId xmlns:a16="http://schemas.microsoft.com/office/drawing/2014/main" xmlns="" id="{E9C1F754-6129-43AD-8DA4-D68D2ED21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6" name="Freeform 63">
              <a:extLst>
                <a:ext uri="{FF2B5EF4-FFF2-40B4-BE49-F238E27FC236}">
                  <a16:creationId xmlns:a16="http://schemas.microsoft.com/office/drawing/2014/main" xmlns="" id="{0D289EA8-5469-4844-8BFA-BFE173B7F12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7" name="Freeform 64">
              <a:extLst>
                <a:ext uri="{FF2B5EF4-FFF2-40B4-BE49-F238E27FC236}">
                  <a16:creationId xmlns:a16="http://schemas.microsoft.com/office/drawing/2014/main" xmlns="" id="{29574D0F-3527-4403-8BA4-E2813F8C7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8" name="Freeform 65">
              <a:extLst>
                <a:ext uri="{FF2B5EF4-FFF2-40B4-BE49-F238E27FC236}">
                  <a16:creationId xmlns:a16="http://schemas.microsoft.com/office/drawing/2014/main" xmlns="" id="{A906791E-ECE3-45E7-97D0-1B04FFC85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xmlns="" id="{A8C05B40-1532-4FA4-B342-F1FD680D67D5}"/>
                </a:ext>
              </a:extLst>
            </p:cNvPr>
            <p:cNvCxnSpPr>
              <a:cxnSpLocks/>
              <a:stCxn id="84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13ACDB1-1E71-483B-BAFB-9212FAFC342C}"/>
              </a:ext>
            </a:extLst>
          </p:cNvPr>
          <p:cNvSpPr/>
          <p:nvPr/>
        </p:nvSpPr>
        <p:spPr>
          <a:xfrm>
            <a:off x="711055" y="1198579"/>
            <a:ext cx="95141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>
                <a:latin typeface="a옛날사진관3" pitchFamily="18" charset="-127"/>
                <a:ea typeface="a옛날사진관3" pitchFamily="18" charset="-127"/>
              </a:rPr>
              <a:t>스마트카</a:t>
            </a:r>
            <a:r>
              <a:rPr lang="ko-KR" altLang="en-US" b="1" dirty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b="1" dirty="0">
                <a:latin typeface="a옛날사진관3" pitchFamily="18" charset="-127"/>
                <a:ea typeface="a옛날사진관3" pitchFamily="18" charset="-127"/>
              </a:rPr>
              <a:t>Connected Safety </a:t>
            </a:r>
            <a:r>
              <a:rPr lang="ko-KR" altLang="en-US" b="1" dirty="0">
                <a:latin typeface="a옛날사진관3" pitchFamily="18" charset="-127"/>
                <a:ea typeface="a옛날사진관3" pitchFamily="18" charset="-127"/>
              </a:rPr>
              <a:t>제어를 위한 주행 위험 판단 기술과 주행 제어 알고리즘</a:t>
            </a:r>
            <a:endParaRPr lang="en-US" altLang="ko-KR" dirty="0">
              <a:latin typeface="a옛날사진관3" pitchFamily="18" charset="-127"/>
              <a:ea typeface="a옛날사진관3" pitchFamily="18" charset="-127"/>
              <a:hlinkClick r:id="rId2"/>
            </a:endParaRPr>
          </a:p>
          <a:p>
            <a:r>
              <a:rPr lang="en-US" altLang="ko-KR" dirty="0">
                <a:latin typeface="a옛날사진관3" pitchFamily="18" charset="-127"/>
                <a:ea typeface="a옛날사진관3" pitchFamily="18" charset="-127"/>
                <a:hlinkClick r:id="rId2"/>
              </a:rPr>
              <a:t>https://www.dbpia.co.kr/journal/articleDetail?nodeId=NODE06503084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FFFFF901-BEDA-40E2-B98A-6A3368762427}"/>
              </a:ext>
            </a:extLst>
          </p:cNvPr>
          <p:cNvSpPr/>
          <p:nvPr/>
        </p:nvSpPr>
        <p:spPr>
          <a:xfrm>
            <a:off x="711055" y="2235405"/>
            <a:ext cx="71771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옛날사진관3" pitchFamily="18" charset="-127"/>
                <a:ea typeface="a옛날사진관3" pitchFamily="18" charset="-127"/>
              </a:rPr>
              <a:t>Connected Car</a:t>
            </a:r>
            <a:r>
              <a:rPr lang="ko-KR" altLang="en-US" b="1" dirty="0">
                <a:latin typeface="a옛날사진관3" pitchFamily="18" charset="-127"/>
                <a:ea typeface="a옛날사진관3" pitchFamily="18" charset="-127"/>
              </a:rPr>
              <a:t>를 위한 </a:t>
            </a:r>
            <a:r>
              <a:rPr lang="en-US" altLang="ko-KR" b="1" dirty="0">
                <a:latin typeface="a옛날사진관3" pitchFamily="18" charset="-127"/>
                <a:ea typeface="a옛날사진관3" pitchFamily="18" charset="-127"/>
              </a:rPr>
              <a:t>V2X </a:t>
            </a:r>
            <a:r>
              <a:rPr lang="ko-KR" altLang="en-US" b="1" dirty="0">
                <a:latin typeface="a옛날사진관3" pitchFamily="18" charset="-127"/>
                <a:ea typeface="a옛날사진관3" pitchFamily="18" charset="-127"/>
              </a:rPr>
              <a:t>통신기술 </a:t>
            </a:r>
            <a:endParaRPr lang="en-US" altLang="ko-KR" dirty="0">
              <a:latin typeface="a옛날사진관3" pitchFamily="18" charset="-127"/>
              <a:ea typeface="a옛날사진관3" pitchFamily="18" charset="-127"/>
              <a:hlinkClick r:id="rId3"/>
            </a:endParaRPr>
          </a:p>
          <a:p>
            <a:r>
              <a:rPr lang="en-US" altLang="ko-KR" dirty="0">
                <a:latin typeface="a옛날사진관3" pitchFamily="18" charset="-127"/>
                <a:ea typeface="a옛날사진관3" pitchFamily="18" charset="-127"/>
                <a:hlinkClick r:id="rId3"/>
              </a:rPr>
              <a:t>https://www.kci.go.kr/kciportal/ci/sereArticleSearch/ciSereArtiView.kci?sereArticleSearchBean.artiId=ART002011409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39428" y="3488043"/>
            <a:ext cx="1089112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a옛날사진관3" pitchFamily="18" charset="-127"/>
                <a:ea typeface="a옛날사진관3" pitchFamily="18" charset="-127"/>
                <a:hlinkClick r:id="rId4"/>
              </a:rPr>
              <a:t>https://jongmin92.github.io/2019/02/28/Java/java-with-non-blocking-io/</a:t>
            </a:r>
            <a:endParaRPr lang="en-US" altLang="ko-KR" dirty="0">
              <a:latin typeface="a옛날사진관3" pitchFamily="18" charset="-127"/>
              <a:ea typeface="a옛날사진관3" pitchFamily="18" charset="-127"/>
            </a:endParaRPr>
          </a:p>
          <a:p>
            <a:endParaRPr lang="en-US" altLang="ko-KR" dirty="0">
              <a:latin typeface="a옛날사진관3" pitchFamily="18" charset="-127"/>
              <a:ea typeface="a옛날사진관3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a옛날사진관3" pitchFamily="18" charset="-127"/>
                <a:ea typeface="a옛날사진관3" pitchFamily="18" charset="-127"/>
                <a:hlinkClick r:id="rId5"/>
              </a:rPr>
              <a:t>http://blog.naver.com/PostView.nhn?blogId=kkrdiamond77&amp;logNo=221276401746&amp;parentCategoryNo=&amp;categoryNo=68&amp;viewDate=&amp;isShowPopularPosts=false&amp;from=postView</a:t>
            </a:r>
            <a:endParaRPr lang="en-US" altLang="ko-KR" dirty="0">
              <a:latin typeface="a옛날사진관3" pitchFamily="18" charset="-127"/>
              <a:ea typeface="a옛날사진관3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a옛날사진관3" pitchFamily="18" charset="-127"/>
              <a:ea typeface="a옛날사진관3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a옛날사진관3" pitchFamily="18" charset="-127"/>
                <a:ea typeface="a옛날사진관3" pitchFamily="18" charset="-127"/>
                <a:hlinkClick r:id="rId6"/>
              </a:rPr>
              <a:t>http://kiise.or.kr/e_journal/2012/1/cpl/pdf/01.pdf</a:t>
            </a:r>
            <a:endParaRPr lang="en-US" altLang="ko-KR" dirty="0">
              <a:latin typeface="a옛날사진관3" pitchFamily="18" charset="-127"/>
              <a:ea typeface="a옛날사진관3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a옛날사진관3" pitchFamily="18" charset="-127"/>
              <a:ea typeface="a옛날사진관3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a옛날사진관3" pitchFamily="18" charset="-127"/>
                <a:ea typeface="a옛날사진관3" pitchFamily="18" charset="-127"/>
                <a:hlinkClick r:id="rId7"/>
              </a:rPr>
              <a:t>https://kldp.org/node/153530</a:t>
            </a:r>
            <a:endParaRPr lang="en-US" altLang="ko-KR" dirty="0">
              <a:latin typeface="a옛날사진관3" pitchFamily="18" charset="-127"/>
              <a:ea typeface="a옛날사진관3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a옛날사진관3" pitchFamily="18" charset="-127"/>
              <a:ea typeface="a옛날사진관3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a옛날사진관3" pitchFamily="18" charset="-127"/>
                <a:ea typeface="a옛날사진관3" pitchFamily="18" charset="-127"/>
              </a:rPr>
              <a:t>http://se.kumoh.ac.kr/?module=file&amp;act=procFileDownload&amp;file_srl=5405&amp;sid=d1767e5cead60f3a009f8654a1756e0c&amp;module_srl=269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744030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ACDDBAE-4B93-4B4C-89A4-A3028D961565}"/>
              </a:ext>
            </a:extLst>
          </p:cNvPr>
          <p:cNvSpPr txBox="1"/>
          <p:nvPr/>
        </p:nvSpPr>
        <p:spPr>
          <a:xfrm>
            <a:off x="0" y="2119738"/>
            <a:ext cx="12192000" cy="227754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ko-KR" altLang="en-US" sz="6000" dirty="0" smtClean="0">
                <a:latin typeface="HY견고딕" pitchFamily="18" charset="-127"/>
                <a:ea typeface="HY견고딕" pitchFamily="18" charset="-127"/>
              </a:rPr>
              <a:t>프로젝트 </a:t>
            </a:r>
            <a:r>
              <a:rPr lang="ko-KR" altLang="en-US" sz="6000" dirty="0">
                <a:latin typeface="HY견고딕" pitchFamily="18" charset="-127"/>
                <a:ea typeface="HY견고딕" pitchFamily="18" charset="-127"/>
              </a:rPr>
              <a:t>소개</a:t>
            </a:r>
            <a:r>
              <a:rPr lang="ko-KR" altLang="en-US" sz="4800" b="1" dirty="0">
                <a:latin typeface="HY견고딕" pitchFamily="18" charset="-127"/>
                <a:ea typeface="HY견고딕" pitchFamily="18" charset="-127"/>
              </a:rPr>
              <a:t> </a:t>
            </a:r>
            <a:endParaRPr lang="en-US" altLang="ko-KR" sz="4800" b="1" dirty="0"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en-US" altLang="ko-KR" sz="2800" dirty="0" smtClean="0">
                <a:solidFill>
                  <a:srgbClr val="00B0F0"/>
                </a:solidFill>
                <a:latin typeface="HY견고딕" pitchFamily="18" charset="-127"/>
                <a:ea typeface="HY견고딕" pitchFamily="18" charset="-127"/>
              </a:rPr>
              <a:t>POSCO</a:t>
            </a:r>
            <a:r>
              <a:rPr lang="en-US" altLang="ko-KR" sz="2800" dirty="0" smtClean="0">
                <a:latin typeface="HY견고딕" pitchFamily="18" charset="-127"/>
                <a:ea typeface="HY견고딕" pitchFamily="18" charset="-127"/>
              </a:rPr>
              <a:t>-</a:t>
            </a:r>
            <a:r>
              <a:rPr lang="en-US" altLang="ko-KR" sz="2800" dirty="0" err="1" smtClean="0">
                <a:latin typeface="HY견고딕" pitchFamily="18" charset="-127"/>
                <a:ea typeface="HY견고딕" pitchFamily="18" charset="-127"/>
              </a:rPr>
              <a:t>nnected</a:t>
            </a:r>
            <a:endParaRPr lang="en-US" altLang="ko-KR" sz="2800" dirty="0">
              <a:latin typeface="HY견고딕" pitchFamily="18" charset="-127"/>
              <a:ea typeface="HY견고딕" pitchFamily="18" charset="-127"/>
            </a:endParaRPr>
          </a:p>
          <a:p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5D27FCA8-3E30-4022-AD53-E8ABEF76E703}"/>
              </a:ext>
            </a:extLst>
          </p:cNvPr>
          <p:cNvGrpSpPr/>
          <p:nvPr/>
        </p:nvGrpSpPr>
        <p:grpSpPr>
          <a:xfrm>
            <a:off x="0" y="-457199"/>
            <a:ext cx="7255493" cy="6089904"/>
            <a:chOff x="0" y="-14928"/>
            <a:chExt cx="6458246" cy="6886527"/>
          </a:xfrm>
        </p:grpSpPr>
        <p:sp>
          <p:nvSpPr>
            <p:cNvPr id="5" name="Параллелограмм 17">
              <a:extLst>
                <a:ext uri="{FF2B5EF4-FFF2-40B4-BE49-F238E27FC236}">
                  <a16:creationId xmlns:a16="http://schemas.microsoft.com/office/drawing/2014/main" xmlns="" id="{DD672A30-F39C-4F04-ACC2-2EAACB761459}"/>
                </a:ext>
              </a:extLst>
            </p:cNvPr>
            <p:cNvSpPr/>
            <p:nvPr/>
          </p:nvSpPr>
          <p:spPr>
            <a:xfrm>
              <a:off x="0" y="-14928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" name="Прямоугольный треугольник 11">
              <a:extLst>
                <a:ext uri="{FF2B5EF4-FFF2-40B4-BE49-F238E27FC236}">
                  <a16:creationId xmlns:a16="http://schemas.microsoft.com/office/drawing/2014/main" xmlns="" id="{FEE40E08-61CE-45BC-9A2F-A6FD593F9D20}"/>
                </a:ext>
              </a:extLst>
            </p:cNvPr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HY견고딕" pitchFamily="18" charset="-127"/>
                <a:ea typeface="HY견고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159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>
            <a:off x="2983972" y="-2393077"/>
            <a:ext cx="6606407" cy="11809652"/>
          </a:xfrm>
          <a:prstGeom prst="round2SameRect">
            <a:avLst>
              <a:gd name="adj1" fmla="val 6105"/>
              <a:gd name="adj2" fmla="val 0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>
                <a:latin typeface="HY견고딕" pitchFamily="18" charset="-127"/>
                <a:ea typeface="HY견고딕" pitchFamily="18" charset="-127"/>
              </a:rPr>
              <a:t> </a:t>
            </a: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605870" y="6470460"/>
            <a:ext cx="55181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Connected</a:t>
            </a:r>
            <a:r>
              <a:rPr lang="ko-KR" altLang="en-US" sz="1600" b="1" i="1" kern="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600" b="1" i="1" kern="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Car</a:t>
            </a:r>
            <a:endParaRPr lang="en-US" altLang="ko-KR" sz="2000" b="1" i="1" kern="0" dirty="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xmlns="" id="{177BFB0A-F398-4579-AA44-472491C5331E}"/>
              </a:ext>
            </a:extLst>
          </p:cNvPr>
          <p:cNvGrpSpPr/>
          <p:nvPr/>
        </p:nvGrpSpPr>
        <p:grpSpPr>
          <a:xfrm>
            <a:off x="-295457" y="78969"/>
            <a:ext cx="567469" cy="1631867"/>
            <a:chOff x="339679" y="552842"/>
            <a:chExt cx="1250974" cy="1631867"/>
          </a:xfrm>
        </p:grpSpPr>
        <p:cxnSp>
          <p:nvCxnSpPr>
            <p:cNvPr id="72" name="직선 연결선 71"/>
            <p:cNvCxnSpPr>
              <a:cxnSpLocks/>
            </p:cNvCxnSpPr>
            <p:nvPr/>
          </p:nvCxnSpPr>
          <p:spPr>
            <a:xfrm>
              <a:off x="381756" y="1961508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>
              <a:cxnSpLocks/>
            </p:cNvCxnSpPr>
            <p:nvPr/>
          </p:nvCxnSpPr>
          <p:spPr>
            <a:xfrm>
              <a:off x="780653" y="2184709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>
              <a:cxnSpLocks/>
            </p:cNvCxnSpPr>
            <p:nvPr/>
          </p:nvCxnSpPr>
          <p:spPr>
            <a:xfrm>
              <a:off x="1158653" y="1716031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>
              <a:cxnSpLocks/>
            </p:cNvCxnSpPr>
            <p:nvPr/>
          </p:nvCxnSpPr>
          <p:spPr>
            <a:xfrm>
              <a:off x="348653" y="859793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>
              <a:cxnSpLocks/>
            </p:cNvCxnSpPr>
            <p:nvPr/>
          </p:nvCxnSpPr>
          <p:spPr>
            <a:xfrm>
              <a:off x="834653" y="1195825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>
              <a:cxnSpLocks/>
            </p:cNvCxnSpPr>
            <p:nvPr/>
          </p:nvCxnSpPr>
          <p:spPr>
            <a:xfrm>
              <a:off x="339679" y="552842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10971348" y="419270"/>
            <a:ext cx="952662" cy="893243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cxnSp>
          <p:nvCxnSpPr>
            <p:cNvPr id="52" name="직선 연결선 51"/>
            <p:cNvCxnSpPr>
              <a:cxnSpLocks/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588CD07D-B278-49A1-85B5-187B69F1B54D}"/>
              </a:ext>
            </a:extLst>
          </p:cNvPr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 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xmlns="" id="{3F33655E-7CDF-47A7-B301-F1A364F1D104}"/>
              </a:ext>
            </a:extLst>
          </p:cNvPr>
          <p:cNvGrpSpPr/>
          <p:nvPr/>
        </p:nvGrpSpPr>
        <p:grpSpPr>
          <a:xfrm>
            <a:off x="98366" y="78970"/>
            <a:ext cx="7255493" cy="6820136"/>
            <a:chOff x="0" y="-14928"/>
            <a:chExt cx="6458246" cy="6886527"/>
          </a:xfrm>
        </p:grpSpPr>
        <p:sp>
          <p:nvSpPr>
            <p:cNvPr id="57" name="Параллелограмм 17">
              <a:extLst>
                <a:ext uri="{FF2B5EF4-FFF2-40B4-BE49-F238E27FC236}">
                  <a16:creationId xmlns:a16="http://schemas.microsoft.com/office/drawing/2014/main" xmlns="" id="{2353D7B4-37D1-4F96-A862-E8B898B41A8E}"/>
                </a:ext>
              </a:extLst>
            </p:cNvPr>
            <p:cNvSpPr/>
            <p:nvPr/>
          </p:nvSpPr>
          <p:spPr>
            <a:xfrm>
              <a:off x="0" y="-14928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8" name="Прямоугольный треугольник 11">
              <a:extLst>
                <a:ext uri="{FF2B5EF4-FFF2-40B4-BE49-F238E27FC236}">
                  <a16:creationId xmlns:a16="http://schemas.microsoft.com/office/drawing/2014/main" xmlns="" id="{2A3BE2A7-55C9-4BC1-96B8-843659F0E999}"/>
                </a:ext>
              </a:extLst>
            </p:cNvPr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27FEAFD-628D-459D-A679-A02180E34790}"/>
              </a:ext>
            </a:extLst>
          </p:cNvPr>
          <p:cNvSpPr txBox="1"/>
          <p:nvPr/>
        </p:nvSpPr>
        <p:spPr>
          <a:xfrm>
            <a:off x="436315" y="195569"/>
            <a:ext cx="101635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5EC9DC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en-US" altLang="ko-KR" sz="12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4000" dirty="0" smtClean="0">
                <a:latin typeface="HY견고딕" pitchFamily="18" charset="-127"/>
                <a:ea typeface="HY견고딕" pitchFamily="18" charset="-127"/>
              </a:rPr>
              <a:t>프로젝트 </a:t>
            </a:r>
            <a:r>
              <a:rPr lang="ko-KR" altLang="en-US" sz="4000" dirty="0">
                <a:latin typeface="HY견고딕" pitchFamily="18" charset="-127"/>
                <a:ea typeface="HY견고딕" pitchFamily="18" charset="-127"/>
              </a:rPr>
              <a:t>소개</a:t>
            </a:r>
            <a:endParaRPr lang="en-US" altLang="ko-KR" sz="2800" dirty="0"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xmlns="" id="{1001F23B-7C71-4256-992E-68F62A06B108}"/>
              </a:ext>
            </a:extLst>
          </p:cNvPr>
          <p:cNvCxnSpPr>
            <a:cxnSpLocks/>
          </p:cNvCxnSpPr>
          <p:nvPr/>
        </p:nvCxnSpPr>
        <p:spPr>
          <a:xfrm>
            <a:off x="382349" y="939842"/>
            <a:ext cx="5580441" cy="0"/>
          </a:xfrm>
          <a:prstGeom prst="line">
            <a:avLst/>
          </a:prstGeom>
          <a:ln w="28575">
            <a:solidFill>
              <a:srgbClr val="5EC9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0DD3E7B9-5A5E-43CF-BA3D-2EFF7CF911C6}"/>
              </a:ext>
            </a:extLst>
          </p:cNvPr>
          <p:cNvSpPr txBox="1"/>
          <p:nvPr/>
        </p:nvSpPr>
        <p:spPr>
          <a:xfrm>
            <a:off x="8605553" y="282898"/>
            <a:ext cx="3205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주제 선정 배경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B9C4625F-9104-4822-BF14-BB3608DD9A28}"/>
              </a:ext>
            </a:extLst>
          </p:cNvPr>
          <p:cNvSpPr txBox="1"/>
          <p:nvPr/>
        </p:nvSpPr>
        <p:spPr>
          <a:xfrm>
            <a:off x="934004" y="1197752"/>
            <a:ext cx="5443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HY견고딕" pitchFamily="18" charset="-127"/>
                <a:ea typeface="HY견고딕" pitchFamily="18" charset="-127"/>
              </a:rPr>
              <a:t>Why? Connected Car </a:t>
            </a:r>
            <a:endParaRPr lang="ko-KR" altLang="en-US" sz="2400" b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65" name="Picture 4" descr="ê´ë ¨ ì´ë¯¸ì§">
            <a:extLst>
              <a:ext uri="{FF2B5EF4-FFF2-40B4-BE49-F238E27FC236}">
                <a16:creationId xmlns:a16="http://schemas.microsoft.com/office/drawing/2014/main" xmlns="" id="{078D36F1-6E92-4361-80E9-3BB3CF647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81" y="1919732"/>
            <a:ext cx="3355699" cy="251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" descr="tesla self drivingì ëí ì´ë¯¸ì§ ê²ìê²°ê³¼">
            <a:extLst>
              <a:ext uri="{FF2B5EF4-FFF2-40B4-BE49-F238E27FC236}">
                <a16:creationId xmlns:a16="http://schemas.microsoft.com/office/drawing/2014/main" xmlns="" id="{618B0073-AEE7-4AC8-B6A9-C60024598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60" y="4585498"/>
            <a:ext cx="3355699" cy="164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ê´ë ¨ ì´ë¯¸ì§">
            <a:extLst>
              <a:ext uri="{FF2B5EF4-FFF2-40B4-BE49-F238E27FC236}">
                <a16:creationId xmlns:a16="http://schemas.microsoft.com/office/drawing/2014/main" xmlns="" id="{22A78944-B419-43CB-9424-82C81BB14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684" b="89876" l="9700" r="92400">
                        <a14:foregroundMark x1="29700" y1="23623" x2="42000" y2="23623"/>
                        <a14:foregroundMark x1="42000" y1="23623" x2="53800" y2="22735"/>
                        <a14:foregroundMark x1="47700" y1="13854" x2="46600" y2="28419"/>
                        <a14:foregroundMark x1="47700" y1="6039" x2="47800" y2="21492"/>
                        <a14:foregroundMark x1="64700" y1="89165" x2="70000" y2="90409"/>
                        <a14:foregroundMark x1="70000" y1="90409" x2="82000" y2="85080"/>
                        <a14:foregroundMark x1="82000" y1="85080" x2="88300" y2="79041"/>
                        <a14:foregroundMark x1="88300" y1="79041" x2="92200" y2="71226"/>
                        <a14:foregroundMark x1="92200" y1="71226" x2="91600" y2="61812"/>
                        <a14:foregroundMark x1="91600" y1="61812" x2="91200" y2="61456"/>
                        <a14:foregroundMark x1="92800" y1="76021" x2="92400" y2="85435"/>
                        <a14:foregroundMark x1="92400" y1="85435" x2="86200" y2="87211"/>
                        <a14:foregroundMark x1="49300" y1="77620" x2="49300" y2="84725"/>
                        <a14:foregroundMark x1="10300" y1="51865" x2="10500" y2="63943"/>
                        <a14:foregroundMark x1="9700" y1="66430" x2="9700" y2="66430"/>
                        <a14:foregroundMark x1="62000" y1="37478" x2="62000" y2="37478"/>
                        <a14:foregroundMark x1="59000" y1="37123" x2="66800" y2="40497"/>
                        <a14:foregroundMark x1="66800" y1="40497" x2="71700" y2="46181"/>
                        <a14:foregroundMark x1="14000" y1="45471" x2="23200" y2="39432"/>
                        <a14:foregroundMark x1="12200" y1="41385" x2="22600" y2="37833"/>
                        <a14:foregroundMark x1="16000" y1="37833" x2="20900" y2="33215"/>
                        <a14:foregroundMark x1="20900" y1="33215" x2="25300" y2="32327"/>
                        <a14:foregroundMark x1="35800" y1="22913" x2="43000" y2="22380"/>
                        <a14:foregroundMark x1="35100" y1="22735" x2="42800" y2="22735"/>
                        <a14:foregroundMark x1="26200" y1="26288" x2="26200" y2="26288"/>
                        <a14:foregroundMark x1="26500" y1="23623" x2="26500" y2="27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47475" y="1467311"/>
            <a:ext cx="5633989" cy="317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62C64E45-D61A-4041-B567-136FDF484D5D}"/>
              </a:ext>
            </a:extLst>
          </p:cNvPr>
          <p:cNvSpPr txBox="1"/>
          <p:nvPr/>
        </p:nvSpPr>
        <p:spPr>
          <a:xfrm>
            <a:off x="4699202" y="1407142"/>
            <a:ext cx="68352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>
                <a:solidFill>
                  <a:srgbClr val="1F365E"/>
                </a:solidFill>
                <a:latin typeface="HY견고딕" pitchFamily="18" charset="-127"/>
                <a:ea typeface="HY견고딕" pitchFamily="18" charset="-127"/>
              </a:rPr>
              <a:t>AS</a:t>
            </a:r>
            <a:r>
              <a:rPr lang="ko-KR" altLang="en-US" b="1" u="sng" dirty="0">
                <a:solidFill>
                  <a:srgbClr val="1F365E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b="1" u="sng" dirty="0">
                <a:solidFill>
                  <a:srgbClr val="1F365E"/>
                </a:solidFill>
                <a:latin typeface="HY견고딕" pitchFamily="18" charset="-127"/>
                <a:ea typeface="HY견고딕" pitchFamily="18" charset="-127"/>
              </a:rPr>
              <a:t>IS</a:t>
            </a:r>
            <a:r>
              <a:rPr lang="ko-KR" altLang="en-US" dirty="0">
                <a:solidFill>
                  <a:srgbClr val="1F365E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endParaRPr lang="en-US" altLang="ko-KR" dirty="0">
              <a:solidFill>
                <a:srgbClr val="1F365E"/>
              </a:solidFill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자율주행 차량의 핵심은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‘</a:t>
            </a:r>
            <a:r>
              <a:rPr lang="ko-KR" altLang="en-US" b="1" dirty="0">
                <a:solidFill>
                  <a:schemeClr val="accent5"/>
                </a:solidFill>
                <a:latin typeface="HY견고딕" pitchFamily="18" charset="-127"/>
                <a:ea typeface="HY견고딕" pitchFamily="18" charset="-127"/>
              </a:rPr>
              <a:t>안전성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’</a:t>
            </a: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1.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카메라를 통해 실시간 물체 인식</a:t>
            </a:r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2.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레이다 센서를 통해 근접차량 인식</a:t>
            </a:r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3.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라이다 센서를 통해 주변환경 인식</a:t>
            </a:r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악천후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야간주행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돌발변수 문제 존재</a:t>
            </a:r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CD3A7C43-B71A-4D4D-8599-4CA30F6D40E5}"/>
              </a:ext>
            </a:extLst>
          </p:cNvPr>
          <p:cNvSpPr/>
          <p:nvPr/>
        </p:nvSpPr>
        <p:spPr>
          <a:xfrm>
            <a:off x="4739695" y="4163832"/>
            <a:ext cx="737719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u="sng" dirty="0">
                <a:solidFill>
                  <a:srgbClr val="1F365E"/>
                </a:solidFill>
                <a:latin typeface="HY견고딕" pitchFamily="18" charset="-127"/>
                <a:ea typeface="HY견고딕" pitchFamily="18" charset="-127"/>
              </a:rPr>
              <a:t>TO BE</a:t>
            </a:r>
          </a:p>
          <a:p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1.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치밀하고 조직적인 주행환경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제공가능</a:t>
            </a:r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2. 2017(525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억불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)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  <a:sym typeface="Wingdings" panose="05000000000000000000" pitchFamily="2" charset="2"/>
              </a:rPr>
              <a:t> 2022(1,559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  <a:sym typeface="Wingdings" panose="05000000000000000000" pitchFamily="2" charset="2"/>
              </a:rPr>
              <a:t>억불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  <a:sym typeface="Wingdings" panose="05000000000000000000" pitchFamily="2" charset="2"/>
              </a:rPr>
              <a:t>)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  <a:sym typeface="Wingdings" panose="05000000000000000000" pitchFamily="2" charset="2"/>
              </a:rPr>
              <a:t>연평균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  <a:sym typeface="Wingdings" panose="05000000000000000000" pitchFamily="2" charset="2"/>
              </a:rPr>
              <a:t>24.3%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  <a:sym typeface="Wingdings" panose="05000000000000000000" pitchFamily="2" charset="2"/>
              </a:rPr>
              <a:t>성장률</a:t>
            </a:r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3.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연결성기반 서비스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dirty="0" err="1">
                <a:latin typeface="HY견고딕" pitchFamily="18" charset="-127"/>
                <a:ea typeface="HY견고딕" pitchFamily="18" charset="-127"/>
              </a:rPr>
              <a:t>인포테인먼트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dirty="0" smtClean="0">
                <a:latin typeface="HY견고딕" pitchFamily="18" charset="-127"/>
                <a:ea typeface="HY견고딕" pitchFamily="18" charset="-127"/>
              </a:rPr>
            </a:b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  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  <a:sym typeface="Wingdings" panose="05000000000000000000" pitchFamily="2" charset="2"/>
              </a:rPr>
              <a:t>자율주행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  <a:sym typeface="Wingdings" panose="05000000000000000000" pitchFamily="2" charset="2"/>
              </a:rPr>
              <a:t>주차보조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  <a:sym typeface="Wingdings" panose="05000000000000000000" pitchFamily="2" charset="2"/>
              </a:rPr>
              <a:t>자율주행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  <a:sym typeface="Wingdings" panose="05000000000000000000" pitchFamily="2" charset="2"/>
              </a:rPr>
              <a:t>방식</a:t>
            </a:r>
            <a:endParaRPr lang="en-US" altLang="ko-KR" dirty="0">
              <a:latin typeface="HY견고딕" pitchFamily="18" charset="-127"/>
              <a:ea typeface="HY견고딕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HY견고딕" pitchFamily="18" charset="-127"/>
                <a:ea typeface="HY견고딕" pitchFamily="18" charset="-127"/>
                <a:sym typeface="Wingdings" panose="05000000000000000000" pitchFamily="2" charset="2"/>
              </a:rPr>
              <a:t>4. Stand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  <a:sym typeface="Wingdings" panose="05000000000000000000" pitchFamily="2" charset="2"/>
              </a:rPr>
              <a:t>alone(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  <a:sym typeface="Wingdings" panose="05000000000000000000" pitchFamily="2" charset="2"/>
              </a:rPr>
              <a:t>차량자체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  <a:sym typeface="Wingdings" panose="05000000000000000000" pitchFamily="2" charset="2"/>
              </a:rPr>
              <a:t>)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  <a:sym typeface="Wingdings" panose="05000000000000000000" pitchFamily="2" charset="2"/>
              </a:rPr>
              <a:t>+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  <a:sym typeface="Wingdings" panose="05000000000000000000" pitchFamily="2" charset="2"/>
              </a:rPr>
              <a:t>connected(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  <a:sym typeface="Wingdings" panose="05000000000000000000" pitchFamily="2" charset="2"/>
              </a:rPr>
              <a:t>주변 차량 및 교통 인프라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  <a:sym typeface="Wingdings" panose="05000000000000000000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2260384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양쪽 모서리가 둥근 사각형 130"/>
          <p:cNvSpPr/>
          <p:nvPr/>
        </p:nvSpPr>
        <p:spPr>
          <a:xfrm rot="16200000">
            <a:off x="2849139" y="-2350052"/>
            <a:ext cx="6606407" cy="11809652"/>
          </a:xfrm>
          <a:prstGeom prst="round2SameRect">
            <a:avLst>
              <a:gd name="adj1" fmla="val 6105"/>
              <a:gd name="adj2" fmla="val 0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>
                <a:latin typeface="HY견고딕" pitchFamily="18" charset="-127"/>
                <a:ea typeface="HY견고딕" pitchFamily="18" charset="-127"/>
              </a:rPr>
              <a:t> </a:t>
            </a: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605870" y="6470460"/>
            <a:ext cx="55181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Connected</a:t>
            </a:r>
            <a:r>
              <a:rPr lang="ko-KR" altLang="en-US" sz="1600" b="1" i="1" kern="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600" b="1" i="1" kern="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Car</a:t>
            </a:r>
            <a:endParaRPr lang="en-US" altLang="ko-KR" sz="2000" b="1" i="1" kern="0" dirty="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xmlns="" id="{177BFB0A-F398-4579-AA44-472491C5331E}"/>
              </a:ext>
            </a:extLst>
          </p:cNvPr>
          <p:cNvGrpSpPr/>
          <p:nvPr/>
        </p:nvGrpSpPr>
        <p:grpSpPr>
          <a:xfrm>
            <a:off x="-295457" y="78969"/>
            <a:ext cx="567469" cy="1631867"/>
            <a:chOff x="339679" y="552842"/>
            <a:chExt cx="1250974" cy="1631867"/>
          </a:xfrm>
        </p:grpSpPr>
        <p:cxnSp>
          <p:nvCxnSpPr>
            <p:cNvPr id="72" name="직선 연결선 71"/>
            <p:cNvCxnSpPr>
              <a:cxnSpLocks/>
            </p:cNvCxnSpPr>
            <p:nvPr/>
          </p:nvCxnSpPr>
          <p:spPr>
            <a:xfrm>
              <a:off x="381756" y="1961508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>
              <a:cxnSpLocks/>
            </p:cNvCxnSpPr>
            <p:nvPr/>
          </p:nvCxnSpPr>
          <p:spPr>
            <a:xfrm>
              <a:off x="780653" y="2184709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>
              <a:cxnSpLocks/>
            </p:cNvCxnSpPr>
            <p:nvPr/>
          </p:nvCxnSpPr>
          <p:spPr>
            <a:xfrm>
              <a:off x="1158653" y="1716031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>
              <a:cxnSpLocks/>
            </p:cNvCxnSpPr>
            <p:nvPr/>
          </p:nvCxnSpPr>
          <p:spPr>
            <a:xfrm>
              <a:off x="348653" y="859793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>
              <a:cxnSpLocks/>
            </p:cNvCxnSpPr>
            <p:nvPr/>
          </p:nvCxnSpPr>
          <p:spPr>
            <a:xfrm>
              <a:off x="834653" y="1195825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>
              <a:cxnSpLocks/>
            </p:cNvCxnSpPr>
            <p:nvPr/>
          </p:nvCxnSpPr>
          <p:spPr>
            <a:xfrm>
              <a:off x="339679" y="552842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10971348" y="419270"/>
            <a:ext cx="952662" cy="893243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cxnSp>
          <p:nvCxnSpPr>
            <p:cNvPr id="52" name="직선 연결선 51"/>
            <p:cNvCxnSpPr>
              <a:cxnSpLocks/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588CD07D-B278-49A1-85B5-187B69F1B54D}"/>
              </a:ext>
            </a:extLst>
          </p:cNvPr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 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xmlns="" id="{C55BE370-31FE-4FAB-AB79-9490DC8086D2}"/>
              </a:ext>
            </a:extLst>
          </p:cNvPr>
          <p:cNvSpPr/>
          <p:nvPr/>
        </p:nvSpPr>
        <p:spPr>
          <a:xfrm>
            <a:off x="3108207" y="3866126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 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5" name="AutoShape 4" descr="ê´ë ¨ ì´ë¯¸ì§">
            <a:extLst>
              <a:ext uri="{FF2B5EF4-FFF2-40B4-BE49-F238E27FC236}">
                <a16:creationId xmlns:a16="http://schemas.microsoft.com/office/drawing/2014/main" xmlns="" id="{4EF67FFC-063A-4F36-96C4-8D45AE8838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45936" y="389839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xmlns="" id="{F7D36F84-2CDA-4284-812D-DF32C9E20879}"/>
              </a:ext>
            </a:extLst>
          </p:cNvPr>
          <p:cNvSpPr/>
          <p:nvPr/>
        </p:nvSpPr>
        <p:spPr>
          <a:xfrm>
            <a:off x="2230383" y="3536942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 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8" name="AutoShape 4" descr="ê´ë ¨ ì´ë¯¸ì§">
            <a:extLst>
              <a:ext uri="{FF2B5EF4-FFF2-40B4-BE49-F238E27FC236}">
                <a16:creationId xmlns:a16="http://schemas.microsoft.com/office/drawing/2014/main" xmlns="" id="{743C2CFA-A325-42D8-9CC4-DCD12CD468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68112" y="356920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xmlns="" id="{E840D47F-00A6-4F4B-BB82-87B3EDBCD99A}"/>
              </a:ext>
            </a:extLst>
          </p:cNvPr>
          <p:cNvSpPr txBox="1"/>
          <p:nvPr/>
        </p:nvSpPr>
        <p:spPr>
          <a:xfrm>
            <a:off x="436315" y="195569"/>
            <a:ext cx="101635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5EC9DC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en-US" altLang="ko-KR" sz="12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4000" dirty="0" smtClean="0">
                <a:latin typeface="HY견고딕" pitchFamily="18" charset="-127"/>
                <a:ea typeface="HY견고딕" pitchFamily="18" charset="-127"/>
              </a:rPr>
              <a:t>프로젝트 </a:t>
            </a:r>
            <a:r>
              <a:rPr lang="ko-KR" altLang="en-US" sz="4000" dirty="0">
                <a:latin typeface="HY견고딕" pitchFamily="18" charset="-127"/>
                <a:ea typeface="HY견고딕" pitchFamily="18" charset="-127"/>
              </a:rPr>
              <a:t>소개</a:t>
            </a:r>
            <a:endParaRPr lang="en-US" altLang="ko-KR" sz="2800" dirty="0"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218" name="직선 연결선 217">
            <a:extLst>
              <a:ext uri="{FF2B5EF4-FFF2-40B4-BE49-F238E27FC236}">
                <a16:creationId xmlns:a16="http://schemas.microsoft.com/office/drawing/2014/main" xmlns="" id="{1B589A1A-70E1-47F9-ADA8-290B20C15817}"/>
              </a:ext>
            </a:extLst>
          </p:cNvPr>
          <p:cNvCxnSpPr>
            <a:cxnSpLocks/>
          </p:cNvCxnSpPr>
          <p:nvPr/>
        </p:nvCxnSpPr>
        <p:spPr>
          <a:xfrm>
            <a:off x="382349" y="939842"/>
            <a:ext cx="5580441" cy="0"/>
          </a:xfrm>
          <a:prstGeom prst="line">
            <a:avLst/>
          </a:prstGeom>
          <a:ln w="28575">
            <a:solidFill>
              <a:srgbClr val="5EC9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9EA6D46-FFBB-4068-B97A-EAAD5BD45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062" y="3788891"/>
            <a:ext cx="5358470" cy="25949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6014122-BC1E-42B7-99FF-FF802CB62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635" y="1270195"/>
            <a:ext cx="5496966" cy="259493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386BEBF4-3B80-4F51-B96E-5C5566D95BE9}"/>
              </a:ext>
            </a:extLst>
          </p:cNvPr>
          <p:cNvSpPr/>
          <p:nvPr/>
        </p:nvSpPr>
        <p:spPr>
          <a:xfrm>
            <a:off x="1718772" y="6179935"/>
            <a:ext cx="89608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Risk Monitoring Algorithm and Driving Control Algorithm for Connected Safety of Smart Car 2015.09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오토저널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dirty="0">
                <a:latin typeface="HY견고딕" pitchFamily="18" charset="-127"/>
                <a:ea typeface="HY견고딕" pitchFamily="18" charset="-127"/>
              </a:rPr>
            </a:b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69E1AE73-E437-44B9-BB6F-5434621D1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59" y="1292179"/>
            <a:ext cx="5405630" cy="4583415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0DD3E7B9-5A5E-43CF-BA3D-2EFF7CF911C6}"/>
              </a:ext>
            </a:extLst>
          </p:cNvPr>
          <p:cNvSpPr txBox="1"/>
          <p:nvPr/>
        </p:nvSpPr>
        <p:spPr>
          <a:xfrm>
            <a:off x="8605553" y="282898"/>
            <a:ext cx="3205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2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관련 논문</a:t>
            </a:r>
            <a:endParaRPr lang="ko-KR" altLang="en-US" sz="2400" b="1" dirty="0">
              <a:solidFill>
                <a:schemeClr val="bg2">
                  <a:lumMod val="5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08264" y="1292179"/>
            <a:ext cx="11051704" cy="4944769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07616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>
            <a:off x="2983972" y="-2393077"/>
            <a:ext cx="6606407" cy="11809652"/>
          </a:xfrm>
          <a:prstGeom prst="round2SameRect">
            <a:avLst>
              <a:gd name="adj1" fmla="val 6105"/>
              <a:gd name="adj2" fmla="val 0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 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g</a:t>
            </a: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605870" y="6470460"/>
            <a:ext cx="55181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Connected</a:t>
            </a:r>
            <a:r>
              <a:rPr lang="ko-KR" altLang="en-US" sz="1600" b="1" i="1" kern="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600" b="1" i="1" kern="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Car</a:t>
            </a:r>
            <a:endParaRPr lang="en-US" altLang="ko-KR" sz="2000" b="1" i="1" kern="0" dirty="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xmlns="" id="{177BFB0A-F398-4579-AA44-472491C5331E}"/>
              </a:ext>
            </a:extLst>
          </p:cNvPr>
          <p:cNvGrpSpPr/>
          <p:nvPr/>
        </p:nvGrpSpPr>
        <p:grpSpPr>
          <a:xfrm>
            <a:off x="-295457" y="78969"/>
            <a:ext cx="567469" cy="1631867"/>
            <a:chOff x="339679" y="552842"/>
            <a:chExt cx="1250974" cy="1631867"/>
          </a:xfrm>
        </p:grpSpPr>
        <p:cxnSp>
          <p:nvCxnSpPr>
            <p:cNvPr id="72" name="직선 연결선 71"/>
            <p:cNvCxnSpPr>
              <a:cxnSpLocks/>
            </p:cNvCxnSpPr>
            <p:nvPr/>
          </p:nvCxnSpPr>
          <p:spPr>
            <a:xfrm>
              <a:off x="381756" y="1961508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>
              <a:cxnSpLocks/>
            </p:cNvCxnSpPr>
            <p:nvPr/>
          </p:nvCxnSpPr>
          <p:spPr>
            <a:xfrm>
              <a:off x="780653" y="2184709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>
              <a:cxnSpLocks/>
            </p:cNvCxnSpPr>
            <p:nvPr/>
          </p:nvCxnSpPr>
          <p:spPr>
            <a:xfrm>
              <a:off x="1158653" y="1716031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>
              <a:cxnSpLocks/>
            </p:cNvCxnSpPr>
            <p:nvPr/>
          </p:nvCxnSpPr>
          <p:spPr>
            <a:xfrm>
              <a:off x="348653" y="859793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>
              <a:cxnSpLocks/>
            </p:cNvCxnSpPr>
            <p:nvPr/>
          </p:nvCxnSpPr>
          <p:spPr>
            <a:xfrm>
              <a:off x="834653" y="1195825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>
              <a:cxnSpLocks/>
            </p:cNvCxnSpPr>
            <p:nvPr/>
          </p:nvCxnSpPr>
          <p:spPr>
            <a:xfrm>
              <a:off x="339679" y="552842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10971348" y="419270"/>
            <a:ext cx="952662" cy="893243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cxnSp>
          <p:nvCxnSpPr>
            <p:cNvPr id="52" name="직선 연결선 51"/>
            <p:cNvCxnSpPr>
              <a:cxnSpLocks/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588CD07D-B278-49A1-85B5-187B69F1B54D}"/>
              </a:ext>
            </a:extLst>
          </p:cNvPr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 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xmlns="" id="{3F33655E-7CDF-47A7-B301-F1A364F1D104}"/>
              </a:ext>
            </a:extLst>
          </p:cNvPr>
          <p:cNvGrpSpPr/>
          <p:nvPr/>
        </p:nvGrpSpPr>
        <p:grpSpPr>
          <a:xfrm>
            <a:off x="98366" y="78970"/>
            <a:ext cx="7255493" cy="6820136"/>
            <a:chOff x="0" y="-14928"/>
            <a:chExt cx="6458246" cy="6886527"/>
          </a:xfrm>
        </p:grpSpPr>
        <p:sp>
          <p:nvSpPr>
            <p:cNvPr id="57" name="Параллелограмм 17">
              <a:extLst>
                <a:ext uri="{FF2B5EF4-FFF2-40B4-BE49-F238E27FC236}">
                  <a16:creationId xmlns:a16="http://schemas.microsoft.com/office/drawing/2014/main" xmlns="" id="{2353D7B4-37D1-4F96-A862-E8B898B41A8E}"/>
                </a:ext>
              </a:extLst>
            </p:cNvPr>
            <p:cNvSpPr/>
            <p:nvPr/>
          </p:nvSpPr>
          <p:spPr>
            <a:xfrm>
              <a:off x="0" y="-14928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8" name="Прямоугольный треугольник 11">
              <a:extLst>
                <a:ext uri="{FF2B5EF4-FFF2-40B4-BE49-F238E27FC236}">
                  <a16:creationId xmlns:a16="http://schemas.microsoft.com/office/drawing/2014/main" xmlns="" id="{2A3BE2A7-55C9-4BC1-96B8-843659F0E999}"/>
                </a:ext>
              </a:extLst>
            </p:cNvPr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27FEAFD-628D-459D-A679-A02180E34790}"/>
              </a:ext>
            </a:extLst>
          </p:cNvPr>
          <p:cNvSpPr txBox="1"/>
          <p:nvPr/>
        </p:nvSpPr>
        <p:spPr>
          <a:xfrm>
            <a:off x="436315" y="195569"/>
            <a:ext cx="101635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5EC9DC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en-US" altLang="ko-KR" sz="11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36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4000" dirty="0">
                <a:latin typeface="HY견고딕" pitchFamily="18" charset="-127"/>
                <a:ea typeface="HY견고딕" pitchFamily="18" charset="-127"/>
              </a:rPr>
              <a:t>프로젝트 소개</a:t>
            </a:r>
            <a:endParaRPr lang="en-US" altLang="ko-KR" sz="4000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sz="3600" dirty="0"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xmlns="" id="{1001F23B-7C71-4256-992E-68F62A06B108}"/>
              </a:ext>
            </a:extLst>
          </p:cNvPr>
          <p:cNvCxnSpPr>
            <a:cxnSpLocks/>
          </p:cNvCxnSpPr>
          <p:nvPr/>
        </p:nvCxnSpPr>
        <p:spPr>
          <a:xfrm>
            <a:off x="382349" y="939842"/>
            <a:ext cx="5580441" cy="0"/>
          </a:xfrm>
          <a:prstGeom prst="line">
            <a:avLst/>
          </a:prstGeom>
          <a:ln w="28575">
            <a:solidFill>
              <a:srgbClr val="5EC9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E155F80F-CC85-4CC7-A95E-4373097635D3}"/>
              </a:ext>
            </a:extLst>
          </p:cNvPr>
          <p:cNvSpPr txBox="1"/>
          <p:nvPr/>
        </p:nvSpPr>
        <p:spPr>
          <a:xfrm>
            <a:off x="2045402" y="1561054"/>
            <a:ext cx="28761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latin typeface="HY견고딕" pitchFamily="18" charset="-127"/>
                <a:ea typeface="HY견고딕" pitchFamily="18" charset="-127"/>
              </a:rPr>
              <a:t>POSLA, PMW </a:t>
            </a:r>
            <a:r>
              <a:rPr lang="ko-KR" altLang="en-US" sz="2500" b="1" dirty="0">
                <a:latin typeface="HY견고딕" pitchFamily="18" charset="-127"/>
                <a:ea typeface="HY견고딕" pitchFamily="18" charset="-127"/>
              </a:rPr>
              <a:t>등</a:t>
            </a:r>
          </a:p>
        </p:txBody>
      </p:sp>
      <p:sp>
        <p:nvSpPr>
          <p:cNvPr id="69" name="모서리가 둥근 직사각형 19">
            <a:extLst>
              <a:ext uri="{FF2B5EF4-FFF2-40B4-BE49-F238E27FC236}">
                <a16:creationId xmlns:a16="http://schemas.microsoft.com/office/drawing/2014/main" xmlns="" id="{3488F41A-3D38-44EA-AB58-66933D0A6566}"/>
              </a:ext>
            </a:extLst>
          </p:cNvPr>
          <p:cNvSpPr/>
          <p:nvPr/>
        </p:nvSpPr>
        <p:spPr>
          <a:xfrm>
            <a:off x="1610182" y="2128622"/>
            <a:ext cx="3746592" cy="4059671"/>
          </a:xfrm>
          <a:prstGeom prst="roundRect">
            <a:avLst>
              <a:gd name="adj" fmla="val 7515"/>
            </a:avLst>
          </a:prstGeom>
          <a:noFill/>
          <a:ln w="28575">
            <a:solidFill>
              <a:srgbClr val="ACCC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B8D01415-4A61-48B3-9183-546DAC864A7B}"/>
              </a:ext>
            </a:extLst>
          </p:cNvPr>
          <p:cNvSpPr/>
          <p:nvPr/>
        </p:nvSpPr>
        <p:spPr>
          <a:xfrm>
            <a:off x="1838191" y="2355072"/>
            <a:ext cx="3329185" cy="875212"/>
          </a:xfrm>
          <a:prstGeom prst="rect">
            <a:avLst/>
          </a:prstGeom>
          <a:solidFill>
            <a:srgbClr val="5EC9DC"/>
          </a:solidFill>
          <a:ln>
            <a:solidFill>
              <a:srgbClr val="5EC9DC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HY견고딕" pitchFamily="18" charset="-127"/>
                <a:ea typeface="HY견고딕" pitchFamily="18" charset="-127"/>
              </a:rPr>
              <a:t>단일 서버를 이용한 </a:t>
            </a:r>
            <a:endParaRPr lang="en-US" altLang="ko-KR" b="1" dirty="0"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ko-KR" altLang="en-US" b="1" dirty="0">
                <a:latin typeface="HY견고딕" pitchFamily="18" charset="-127"/>
                <a:ea typeface="HY견고딕" pitchFamily="18" charset="-127"/>
              </a:rPr>
              <a:t>하나의 </a:t>
            </a:r>
            <a:r>
              <a:rPr lang="en-US" altLang="ko-KR" b="1" dirty="0">
                <a:latin typeface="HY견고딕" pitchFamily="18" charset="-127"/>
                <a:ea typeface="HY견고딕" pitchFamily="18" charset="-127"/>
              </a:rPr>
              <a:t>RC</a:t>
            </a:r>
            <a:r>
              <a:rPr lang="ko-KR" altLang="en-US" b="1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b="1" dirty="0">
                <a:latin typeface="HY견고딕" pitchFamily="18" charset="-127"/>
                <a:ea typeface="HY견고딕" pitchFamily="18" charset="-127"/>
              </a:rPr>
              <a:t>Car</a:t>
            </a:r>
            <a:r>
              <a:rPr lang="ko-KR" altLang="en-US" b="1" dirty="0">
                <a:latin typeface="HY견고딕" pitchFamily="18" charset="-127"/>
                <a:ea typeface="HY견고딕" pitchFamily="18" charset="-127"/>
              </a:rPr>
              <a:t> 구동 </a:t>
            </a:r>
            <a:endParaRPr lang="en-US" altLang="ko-KR" b="1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xmlns="" id="{8411BA87-7889-41D3-A56C-77FF14534590}"/>
              </a:ext>
            </a:extLst>
          </p:cNvPr>
          <p:cNvSpPr/>
          <p:nvPr/>
        </p:nvSpPr>
        <p:spPr>
          <a:xfrm>
            <a:off x="1844445" y="3472630"/>
            <a:ext cx="3329185" cy="1062794"/>
          </a:xfrm>
          <a:prstGeom prst="rect">
            <a:avLst/>
          </a:prstGeom>
          <a:solidFill>
            <a:srgbClr val="5EC9DC"/>
          </a:solidFill>
          <a:ln>
            <a:solidFill>
              <a:srgbClr val="5EC9DC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HY견고딕" pitchFamily="18" charset="-127"/>
                <a:ea typeface="HY견고딕" pitchFamily="18" charset="-127"/>
              </a:rPr>
              <a:t>실내 주행만 가능한 </a:t>
            </a:r>
            <a:endParaRPr lang="en-US" altLang="ko-KR" b="1" dirty="0"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en-US" altLang="ko-KR" b="1" dirty="0">
                <a:latin typeface="HY견고딕" pitchFamily="18" charset="-127"/>
                <a:ea typeface="HY견고딕" pitchFamily="18" charset="-127"/>
              </a:rPr>
              <a:t>RC Car </a:t>
            </a:r>
            <a:r>
              <a:rPr lang="ko-KR" altLang="en-US" b="1" dirty="0">
                <a:latin typeface="HY견고딕" pitchFamily="18" charset="-127"/>
                <a:ea typeface="HY견고딕" pitchFamily="18" charset="-127"/>
              </a:rPr>
              <a:t>트랙 </a:t>
            </a:r>
            <a:endParaRPr lang="en-US" altLang="ko-KR" b="1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xmlns="" id="{BD1EB043-97C3-475C-BCB4-6F688F953075}"/>
              </a:ext>
            </a:extLst>
          </p:cNvPr>
          <p:cNvSpPr/>
          <p:nvPr/>
        </p:nvSpPr>
        <p:spPr>
          <a:xfrm>
            <a:off x="1838191" y="4753744"/>
            <a:ext cx="3329185" cy="1062794"/>
          </a:xfrm>
          <a:prstGeom prst="rect">
            <a:avLst/>
          </a:prstGeom>
          <a:solidFill>
            <a:srgbClr val="5EC9DC"/>
          </a:solidFill>
          <a:ln>
            <a:solidFill>
              <a:srgbClr val="5EC9DC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HY견고딕" pitchFamily="18" charset="-127"/>
                <a:ea typeface="HY견고딕" pitchFamily="18" charset="-127"/>
              </a:rPr>
              <a:t>여러 대의 </a:t>
            </a:r>
            <a:r>
              <a:rPr lang="en-US" altLang="ko-KR" b="1" dirty="0">
                <a:latin typeface="HY견고딕" pitchFamily="18" charset="-127"/>
                <a:ea typeface="HY견고딕" pitchFamily="18" charset="-127"/>
              </a:rPr>
              <a:t>RC Car </a:t>
            </a:r>
            <a:r>
              <a:rPr lang="ko-KR" altLang="en-US" b="1" dirty="0">
                <a:latin typeface="HY견고딕" pitchFamily="18" charset="-127"/>
                <a:ea typeface="HY견고딕" pitchFamily="18" charset="-127"/>
              </a:rPr>
              <a:t>간</a:t>
            </a:r>
            <a:endParaRPr lang="en-US" altLang="ko-KR" b="1" dirty="0"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ko-KR" altLang="en-US" b="1" dirty="0">
                <a:latin typeface="HY견고딕" pitchFamily="18" charset="-127"/>
                <a:ea typeface="HY견고딕" pitchFamily="18" charset="-127"/>
              </a:rPr>
              <a:t>통신 불가 </a:t>
            </a:r>
            <a:endParaRPr lang="en-US" altLang="ko-KR" b="1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7" name="오른쪽 화살표 15">
            <a:extLst>
              <a:ext uri="{FF2B5EF4-FFF2-40B4-BE49-F238E27FC236}">
                <a16:creationId xmlns:a16="http://schemas.microsoft.com/office/drawing/2014/main" xmlns="" id="{EE88464C-255C-4CA9-A9D5-B86B0DF71AD0}"/>
              </a:ext>
            </a:extLst>
          </p:cNvPr>
          <p:cNvSpPr/>
          <p:nvPr/>
        </p:nvSpPr>
        <p:spPr>
          <a:xfrm>
            <a:off x="5584798" y="3353390"/>
            <a:ext cx="1597690" cy="899065"/>
          </a:xfrm>
          <a:custGeom>
            <a:avLst/>
            <a:gdLst>
              <a:gd name="connsiteX0" fmla="*/ 0 w 1227819"/>
              <a:gd name="connsiteY0" fmla="*/ 224766 h 899065"/>
              <a:gd name="connsiteX1" fmla="*/ 778287 w 1227819"/>
              <a:gd name="connsiteY1" fmla="*/ 224766 h 899065"/>
              <a:gd name="connsiteX2" fmla="*/ 778287 w 1227819"/>
              <a:gd name="connsiteY2" fmla="*/ 0 h 899065"/>
              <a:gd name="connsiteX3" fmla="*/ 1227819 w 1227819"/>
              <a:gd name="connsiteY3" fmla="*/ 449533 h 899065"/>
              <a:gd name="connsiteX4" fmla="*/ 778287 w 1227819"/>
              <a:gd name="connsiteY4" fmla="*/ 899065 h 899065"/>
              <a:gd name="connsiteX5" fmla="*/ 778287 w 1227819"/>
              <a:gd name="connsiteY5" fmla="*/ 674299 h 899065"/>
              <a:gd name="connsiteX6" fmla="*/ 0 w 1227819"/>
              <a:gd name="connsiteY6" fmla="*/ 674299 h 899065"/>
              <a:gd name="connsiteX7" fmla="*/ 0 w 1227819"/>
              <a:gd name="connsiteY7" fmla="*/ 224766 h 899065"/>
              <a:gd name="connsiteX0" fmla="*/ 0 w 1238093"/>
              <a:gd name="connsiteY0" fmla="*/ 378879 h 899065"/>
              <a:gd name="connsiteX1" fmla="*/ 788561 w 1238093"/>
              <a:gd name="connsiteY1" fmla="*/ 224766 h 899065"/>
              <a:gd name="connsiteX2" fmla="*/ 788561 w 1238093"/>
              <a:gd name="connsiteY2" fmla="*/ 0 h 899065"/>
              <a:gd name="connsiteX3" fmla="*/ 1238093 w 1238093"/>
              <a:gd name="connsiteY3" fmla="*/ 449533 h 899065"/>
              <a:gd name="connsiteX4" fmla="*/ 788561 w 1238093"/>
              <a:gd name="connsiteY4" fmla="*/ 899065 h 899065"/>
              <a:gd name="connsiteX5" fmla="*/ 788561 w 1238093"/>
              <a:gd name="connsiteY5" fmla="*/ 674299 h 899065"/>
              <a:gd name="connsiteX6" fmla="*/ 10274 w 1238093"/>
              <a:gd name="connsiteY6" fmla="*/ 674299 h 899065"/>
              <a:gd name="connsiteX7" fmla="*/ 0 w 1238093"/>
              <a:gd name="connsiteY7" fmla="*/ 378879 h 899065"/>
              <a:gd name="connsiteX0" fmla="*/ 1 w 1238094"/>
              <a:gd name="connsiteY0" fmla="*/ 378879 h 899065"/>
              <a:gd name="connsiteX1" fmla="*/ 788562 w 1238094"/>
              <a:gd name="connsiteY1" fmla="*/ 224766 h 899065"/>
              <a:gd name="connsiteX2" fmla="*/ 788562 w 1238094"/>
              <a:gd name="connsiteY2" fmla="*/ 0 h 899065"/>
              <a:gd name="connsiteX3" fmla="*/ 1238094 w 1238094"/>
              <a:gd name="connsiteY3" fmla="*/ 449533 h 899065"/>
              <a:gd name="connsiteX4" fmla="*/ 788562 w 1238094"/>
              <a:gd name="connsiteY4" fmla="*/ 899065 h 899065"/>
              <a:gd name="connsiteX5" fmla="*/ 788562 w 1238094"/>
              <a:gd name="connsiteY5" fmla="*/ 674299 h 899065"/>
              <a:gd name="connsiteX6" fmla="*/ 0 w 1238094"/>
              <a:gd name="connsiteY6" fmla="*/ 551009 h 899065"/>
              <a:gd name="connsiteX7" fmla="*/ 1 w 1238094"/>
              <a:gd name="connsiteY7" fmla="*/ 378879 h 899065"/>
              <a:gd name="connsiteX0" fmla="*/ 1 w 1597690"/>
              <a:gd name="connsiteY0" fmla="*/ 378879 h 899065"/>
              <a:gd name="connsiteX1" fmla="*/ 788562 w 1597690"/>
              <a:gd name="connsiteY1" fmla="*/ 224766 h 899065"/>
              <a:gd name="connsiteX2" fmla="*/ 788562 w 1597690"/>
              <a:gd name="connsiteY2" fmla="*/ 0 h 899065"/>
              <a:gd name="connsiteX3" fmla="*/ 1597690 w 1597690"/>
              <a:gd name="connsiteY3" fmla="*/ 439259 h 899065"/>
              <a:gd name="connsiteX4" fmla="*/ 788562 w 1597690"/>
              <a:gd name="connsiteY4" fmla="*/ 899065 h 899065"/>
              <a:gd name="connsiteX5" fmla="*/ 788562 w 1597690"/>
              <a:gd name="connsiteY5" fmla="*/ 674299 h 899065"/>
              <a:gd name="connsiteX6" fmla="*/ 0 w 1597690"/>
              <a:gd name="connsiteY6" fmla="*/ 551009 h 899065"/>
              <a:gd name="connsiteX7" fmla="*/ 1 w 1597690"/>
              <a:gd name="connsiteY7" fmla="*/ 378879 h 89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7690" h="899065">
                <a:moveTo>
                  <a:pt x="1" y="378879"/>
                </a:moveTo>
                <a:lnTo>
                  <a:pt x="788562" y="224766"/>
                </a:lnTo>
                <a:lnTo>
                  <a:pt x="788562" y="0"/>
                </a:lnTo>
                <a:lnTo>
                  <a:pt x="1597690" y="439259"/>
                </a:lnTo>
                <a:lnTo>
                  <a:pt x="788562" y="899065"/>
                </a:lnTo>
                <a:lnTo>
                  <a:pt x="788562" y="674299"/>
                </a:lnTo>
                <a:lnTo>
                  <a:pt x="0" y="551009"/>
                </a:lnTo>
                <a:cubicBezTo>
                  <a:pt x="0" y="493632"/>
                  <a:pt x="1" y="436256"/>
                  <a:pt x="1" y="378879"/>
                </a:cubicBezTo>
                <a:close/>
              </a:path>
            </a:pathLst>
          </a:cu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28CC1869-6055-4244-849C-AF0CC43DF6CA}"/>
              </a:ext>
            </a:extLst>
          </p:cNvPr>
          <p:cNvSpPr txBox="1"/>
          <p:nvPr/>
        </p:nvSpPr>
        <p:spPr>
          <a:xfrm>
            <a:off x="7748614" y="1459641"/>
            <a:ext cx="306232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solidFill>
                  <a:schemeClr val="accent5"/>
                </a:solidFill>
                <a:latin typeface="HY견고딕" pitchFamily="18" charset="-127"/>
                <a:ea typeface="HY견고딕" pitchFamily="18" charset="-127"/>
              </a:rPr>
              <a:t>POSCO</a:t>
            </a:r>
            <a:r>
              <a:rPr lang="en-US" altLang="ko-KR" sz="2500" b="1" dirty="0" smtClean="0">
                <a:latin typeface="HY견고딕" pitchFamily="18" charset="-127"/>
                <a:ea typeface="HY견고딕" pitchFamily="18" charset="-127"/>
              </a:rPr>
              <a:t>-</a:t>
            </a:r>
            <a:r>
              <a:rPr lang="en-US" altLang="ko-KR" sz="2500" b="1" dirty="0" err="1" smtClean="0">
                <a:latin typeface="HY견고딕" pitchFamily="18" charset="-127"/>
                <a:ea typeface="HY견고딕" pitchFamily="18" charset="-127"/>
              </a:rPr>
              <a:t>nnected</a:t>
            </a:r>
            <a:endParaRPr lang="ko-KR" altLang="en-US" sz="2500" b="1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0" name="모서리가 둥근 직사각형 18">
            <a:extLst>
              <a:ext uri="{FF2B5EF4-FFF2-40B4-BE49-F238E27FC236}">
                <a16:creationId xmlns:a16="http://schemas.microsoft.com/office/drawing/2014/main" xmlns="" id="{F18048CB-8350-4DF6-9E98-72B26F14A8E4}"/>
              </a:ext>
            </a:extLst>
          </p:cNvPr>
          <p:cNvSpPr/>
          <p:nvPr/>
        </p:nvSpPr>
        <p:spPr>
          <a:xfrm>
            <a:off x="7326221" y="2031948"/>
            <a:ext cx="3746592" cy="4059671"/>
          </a:xfrm>
          <a:prstGeom prst="roundRect">
            <a:avLst>
              <a:gd name="adj" fmla="val 7515"/>
            </a:avLst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xmlns="" id="{5766CB9B-F425-419E-BDBA-53CF9736D72E}"/>
              </a:ext>
            </a:extLst>
          </p:cNvPr>
          <p:cNvSpPr/>
          <p:nvPr/>
        </p:nvSpPr>
        <p:spPr>
          <a:xfrm>
            <a:off x="7488692" y="2307803"/>
            <a:ext cx="3346741" cy="875212"/>
          </a:xfrm>
          <a:prstGeom prst="rect">
            <a:avLst/>
          </a:prstGeom>
          <a:solidFill>
            <a:srgbClr val="FF9999"/>
          </a:solidFill>
          <a:ln>
            <a:solidFill>
              <a:srgbClr val="5EC9DC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Socket</a:t>
            </a:r>
            <a:r>
              <a:rPr lang="ko-KR" altLang="en-US" b="1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</a:t>
            </a:r>
            <a:r>
              <a:rPr lang="en-US" altLang="ko-KR" b="1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list</a:t>
            </a:r>
            <a:r>
              <a:rPr lang="ko-KR" altLang="en-US" b="1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화로 </a:t>
            </a:r>
            <a:endParaRPr lang="en-US" altLang="ko-KR" b="1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여러 대 </a:t>
            </a:r>
            <a:r>
              <a:rPr lang="en-US" altLang="ko-KR" b="1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RC car </a:t>
            </a:r>
            <a:r>
              <a:rPr lang="ko-KR" altLang="en-US" b="1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구동 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xmlns="" id="{F8C5F284-D56A-46E8-A341-3C2C846BBB08}"/>
              </a:ext>
            </a:extLst>
          </p:cNvPr>
          <p:cNvSpPr/>
          <p:nvPr/>
        </p:nvSpPr>
        <p:spPr>
          <a:xfrm>
            <a:off x="7504468" y="3508522"/>
            <a:ext cx="3346741" cy="875212"/>
          </a:xfrm>
          <a:prstGeom prst="rect">
            <a:avLst/>
          </a:prstGeom>
          <a:solidFill>
            <a:srgbClr val="FF9999"/>
          </a:solidFill>
          <a:ln>
            <a:solidFill>
              <a:srgbClr val="5EC9DC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위치 정보</a:t>
            </a:r>
            <a:r>
              <a:rPr lang="en-US" altLang="ko-KR" b="1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(GPS, Beacon)</a:t>
            </a:r>
            <a:r>
              <a:rPr lang="ko-KR" altLang="en-US" b="1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 </a:t>
            </a:r>
            <a:endParaRPr lang="en-US" altLang="ko-KR" b="1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받을 수</a:t>
            </a:r>
            <a:r>
              <a:rPr lang="en-US" altLang="ko-KR" b="1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있는 </a:t>
            </a:r>
            <a:r>
              <a:rPr lang="en-US" altLang="ko-KR" b="1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RC Car</a:t>
            </a:r>
            <a:r>
              <a:rPr lang="ko-KR" altLang="en-US" b="1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구현 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xmlns="" id="{C2062C7E-D356-4C73-AFD3-60A2D7D75FB8}"/>
              </a:ext>
            </a:extLst>
          </p:cNvPr>
          <p:cNvSpPr/>
          <p:nvPr/>
        </p:nvSpPr>
        <p:spPr>
          <a:xfrm>
            <a:off x="7547647" y="4716598"/>
            <a:ext cx="3346741" cy="875212"/>
          </a:xfrm>
          <a:prstGeom prst="rect">
            <a:avLst/>
          </a:prstGeom>
          <a:solidFill>
            <a:srgbClr val="FF9999"/>
          </a:solidFill>
          <a:ln>
            <a:solidFill>
              <a:srgbClr val="5EC9DC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RC Car</a:t>
            </a:r>
            <a:r>
              <a:rPr lang="ko-KR" altLang="en-US" b="1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간의 </a:t>
            </a:r>
            <a:r>
              <a:rPr lang="en-US" altLang="ko-KR" b="1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Connect</a:t>
            </a:r>
            <a:r>
              <a:rPr lang="ko-KR" altLang="en-US" b="1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 </a:t>
            </a:r>
            <a:endParaRPr lang="en-US" altLang="ko-KR" b="1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통한 안전성 구축 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xmlns="" id="{6B8C819F-027A-4F7E-83F5-E9167726C89B}"/>
              </a:ext>
            </a:extLst>
          </p:cNvPr>
          <p:cNvSpPr/>
          <p:nvPr/>
        </p:nvSpPr>
        <p:spPr>
          <a:xfrm>
            <a:off x="7464196" y="2306722"/>
            <a:ext cx="3346741" cy="875212"/>
          </a:xfrm>
          <a:prstGeom prst="rect">
            <a:avLst/>
          </a:prstGeom>
          <a:solidFill>
            <a:srgbClr val="FF9999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Socket</a:t>
            </a:r>
            <a:r>
              <a:rPr lang="ko-KR" altLang="en-US" b="1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</a:t>
            </a:r>
            <a:r>
              <a:rPr lang="en-US" altLang="ko-KR" b="1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list</a:t>
            </a:r>
            <a:r>
              <a:rPr lang="ko-KR" altLang="en-US" b="1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화로 </a:t>
            </a:r>
            <a:endParaRPr lang="en-US" altLang="ko-KR" b="1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여러 대 </a:t>
            </a:r>
            <a:r>
              <a:rPr lang="en-US" altLang="ko-KR" b="1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RC car </a:t>
            </a:r>
            <a:r>
              <a:rPr lang="ko-KR" altLang="en-US" b="1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구동 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xmlns="" id="{2E9BAD81-2D40-4837-9B12-794429D5A750}"/>
              </a:ext>
            </a:extLst>
          </p:cNvPr>
          <p:cNvSpPr/>
          <p:nvPr/>
        </p:nvSpPr>
        <p:spPr>
          <a:xfrm>
            <a:off x="7479972" y="3507441"/>
            <a:ext cx="3346741" cy="875212"/>
          </a:xfrm>
          <a:prstGeom prst="rect">
            <a:avLst/>
          </a:prstGeom>
          <a:solidFill>
            <a:srgbClr val="FF9999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위치 정보</a:t>
            </a:r>
            <a:r>
              <a:rPr lang="en-US" altLang="ko-KR" b="1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(GPS, Beacon)</a:t>
            </a:r>
            <a:r>
              <a:rPr lang="ko-KR" altLang="en-US" b="1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 </a:t>
            </a:r>
            <a:endParaRPr lang="en-US" altLang="ko-KR" b="1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받을 수</a:t>
            </a:r>
            <a:r>
              <a:rPr lang="en-US" altLang="ko-KR" b="1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있는 </a:t>
            </a:r>
            <a:r>
              <a:rPr lang="en-US" altLang="ko-KR" b="1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RC Car</a:t>
            </a:r>
            <a:r>
              <a:rPr lang="ko-KR" altLang="en-US" b="1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구현 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xmlns="" id="{5DAFF0C0-CF74-4D0C-B087-321735058BD4}"/>
              </a:ext>
            </a:extLst>
          </p:cNvPr>
          <p:cNvSpPr/>
          <p:nvPr/>
        </p:nvSpPr>
        <p:spPr>
          <a:xfrm>
            <a:off x="7523151" y="4715517"/>
            <a:ext cx="3346741" cy="875212"/>
          </a:xfrm>
          <a:prstGeom prst="rect">
            <a:avLst/>
          </a:prstGeom>
          <a:solidFill>
            <a:srgbClr val="FF9999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RC Car</a:t>
            </a:r>
            <a:r>
              <a:rPr lang="ko-KR" altLang="en-US" b="1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간의 </a:t>
            </a:r>
            <a:r>
              <a:rPr lang="en-US" altLang="ko-KR" b="1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Connect</a:t>
            </a:r>
            <a:r>
              <a:rPr lang="ko-KR" altLang="en-US" b="1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 </a:t>
            </a:r>
            <a:endParaRPr lang="en-US" altLang="ko-KR" b="1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통한 안전성 구축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0DD3E7B9-5A5E-43CF-BA3D-2EFF7CF911C6}"/>
              </a:ext>
            </a:extLst>
          </p:cNvPr>
          <p:cNvSpPr txBox="1"/>
          <p:nvPr/>
        </p:nvSpPr>
        <p:spPr>
          <a:xfrm>
            <a:off x="8605553" y="282898"/>
            <a:ext cx="3205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2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기존 </a:t>
            </a:r>
            <a:r>
              <a:rPr lang="en-US" altLang="ko-KR" sz="2400" b="1" dirty="0" smtClean="0">
                <a:solidFill>
                  <a:schemeClr val="bg2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RC </a:t>
            </a:r>
            <a:r>
              <a:rPr lang="ko-KR" altLang="en-US" sz="2400" b="1" dirty="0" smtClean="0">
                <a:solidFill>
                  <a:schemeClr val="bg2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카 비교</a:t>
            </a:r>
            <a:endParaRPr lang="ko-KR" altLang="en-US" sz="2400" b="1" dirty="0">
              <a:solidFill>
                <a:schemeClr val="bg2">
                  <a:lumMod val="5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123680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>
            <a:off x="2983972" y="-2393077"/>
            <a:ext cx="6606407" cy="11809652"/>
          </a:xfrm>
          <a:prstGeom prst="round2SameRect">
            <a:avLst>
              <a:gd name="adj1" fmla="val 6105"/>
              <a:gd name="adj2" fmla="val 0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 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g</a:t>
            </a: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605870" y="6470460"/>
            <a:ext cx="55181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Connected</a:t>
            </a:r>
            <a:r>
              <a:rPr lang="ko-KR" altLang="en-US" sz="1600" b="1" i="1" kern="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600" b="1" i="1" kern="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Car</a:t>
            </a:r>
            <a:endParaRPr lang="en-US" altLang="ko-KR" sz="2000" b="1" i="1" kern="0" dirty="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xmlns="" id="{177BFB0A-F398-4579-AA44-472491C5331E}"/>
              </a:ext>
            </a:extLst>
          </p:cNvPr>
          <p:cNvGrpSpPr/>
          <p:nvPr/>
        </p:nvGrpSpPr>
        <p:grpSpPr>
          <a:xfrm>
            <a:off x="-295457" y="78969"/>
            <a:ext cx="567469" cy="1631867"/>
            <a:chOff x="339679" y="552842"/>
            <a:chExt cx="1250974" cy="1631867"/>
          </a:xfrm>
        </p:grpSpPr>
        <p:cxnSp>
          <p:nvCxnSpPr>
            <p:cNvPr id="72" name="직선 연결선 71"/>
            <p:cNvCxnSpPr>
              <a:cxnSpLocks/>
            </p:cNvCxnSpPr>
            <p:nvPr/>
          </p:nvCxnSpPr>
          <p:spPr>
            <a:xfrm>
              <a:off x="381756" y="1961508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>
              <a:cxnSpLocks/>
            </p:cNvCxnSpPr>
            <p:nvPr/>
          </p:nvCxnSpPr>
          <p:spPr>
            <a:xfrm>
              <a:off x="780653" y="2184709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>
              <a:cxnSpLocks/>
            </p:cNvCxnSpPr>
            <p:nvPr/>
          </p:nvCxnSpPr>
          <p:spPr>
            <a:xfrm>
              <a:off x="1158653" y="1716031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>
              <a:cxnSpLocks/>
            </p:cNvCxnSpPr>
            <p:nvPr/>
          </p:nvCxnSpPr>
          <p:spPr>
            <a:xfrm>
              <a:off x="348653" y="859793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>
              <a:cxnSpLocks/>
            </p:cNvCxnSpPr>
            <p:nvPr/>
          </p:nvCxnSpPr>
          <p:spPr>
            <a:xfrm>
              <a:off x="834653" y="1195825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>
              <a:cxnSpLocks/>
            </p:cNvCxnSpPr>
            <p:nvPr/>
          </p:nvCxnSpPr>
          <p:spPr>
            <a:xfrm>
              <a:off x="339679" y="552842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10971348" y="419270"/>
            <a:ext cx="952662" cy="893243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cxnSp>
          <p:nvCxnSpPr>
            <p:cNvPr id="52" name="직선 연결선 51"/>
            <p:cNvCxnSpPr>
              <a:cxnSpLocks/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588CD07D-B278-49A1-85B5-187B69F1B54D}"/>
              </a:ext>
            </a:extLst>
          </p:cNvPr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 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xmlns="" id="{3F33655E-7CDF-47A7-B301-F1A364F1D104}"/>
              </a:ext>
            </a:extLst>
          </p:cNvPr>
          <p:cNvGrpSpPr/>
          <p:nvPr/>
        </p:nvGrpSpPr>
        <p:grpSpPr>
          <a:xfrm>
            <a:off x="98366" y="78970"/>
            <a:ext cx="7255493" cy="6820136"/>
            <a:chOff x="0" y="-14928"/>
            <a:chExt cx="6458246" cy="6886527"/>
          </a:xfrm>
        </p:grpSpPr>
        <p:sp>
          <p:nvSpPr>
            <p:cNvPr id="57" name="Параллелограмм 17">
              <a:extLst>
                <a:ext uri="{FF2B5EF4-FFF2-40B4-BE49-F238E27FC236}">
                  <a16:creationId xmlns:a16="http://schemas.microsoft.com/office/drawing/2014/main" xmlns="" id="{2353D7B4-37D1-4F96-A862-E8B898B41A8E}"/>
                </a:ext>
              </a:extLst>
            </p:cNvPr>
            <p:cNvSpPr/>
            <p:nvPr/>
          </p:nvSpPr>
          <p:spPr>
            <a:xfrm>
              <a:off x="0" y="-14928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8" name="Прямоугольный треугольник 11">
              <a:extLst>
                <a:ext uri="{FF2B5EF4-FFF2-40B4-BE49-F238E27FC236}">
                  <a16:creationId xmlns:a16="http://schemas.microsoft.com/office/drawing/2014/main" xmlns="" id="{2A3BE2A7-55C9-4BC1-96B8-843659F0E999}"/>
                </a:ext>
              </a:extLst>
            </p:cNvPr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HY견고딕" pitchFamily="18" charset="-127"/>
                <a:ea typeface="HY견고딕" pitchFamily="18" charset="-127"/>
              </a:endParaRPr>
            </a:p>
          </p:txBody>
        </p:sp>
      </p:grp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xmlns="" id="{1001F23B-7C71-4256-992E-68F62A06B108}"/>
              </a:ext>
            </a:extLst>
          </p:cNvPr>
          <p:cNvCxnSpPr>
            <a:cxnSpLocks/>
          </p:cNvCxnSpPr>
          <p:nvPr/>
        </p:nvCxnSpPr>
        <p:spPr>
          <a:xfrm>
            <a:off x="382349" y="939842"/>
            <a:ext cx="5580441" cy="0"/>
          </a:xfrm>
          <a:prstGeom prst="line">
            <a:avLst/>
          </a:prstGeom>
          <a:ln w="28575">
            <a:solidFill>
              <a:srgbClr val="5EC9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xmlns="" id="{C55BE370-31FE-4FAB-AB79-9490DC8086D2}"/>
              </a:ext>
            </a:extLst>
          </p:cNvPr>
          <p:cNvSpPr/>
          <p:nvPr/>
        </p:nvSpPr>
        <p:spPr>
          <a:xfrm>
            <a:off x="3108207" y="3866126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 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8" name="CustomShape 9">
            <a:extLst>
              <a:ext uri="{FF2B5EF4-FFF2-40B4-BE49-F238E27FC236}">
                <a16:creationId xmlns:a16="http://schemas.microsoft.com/office/drawing/2014/main" xmlns="" id="{76B0CD7E-9DBE-42F7-8C80-7E73B9A8195D}"/>
              </a:ext>
            </a:extLst>
          </p:cNvPr>
          <p:cNvSpPr/>
          <p:nvPr/>
        </p:nvSpPr>
        <p:spPr>
          <a:xfrm>
            <a:off x="2065505" y="3078503"/>
            <a:ext cx="2193120" cy="54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Y견고딕" pitchFamily="18" charset="-127"/>
                <a:ea typeface="HY견고딕" pitchFamily="18" charset="-127"/>
              </a:rPr>
              <a:t>C</a:t>
            </a: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Y견고딕" pitchFamily="18" charset="-127"/>
                <a:ea typeface="HY견고딕" pitchFamily="18" charset="-127"/>
              </a:rPr>
              <a:t>amera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9" name="CustomShape 12">
            <a:extLst>
              <a:ext uri="{FF2B5EF4-FFF2-40B4-BE49-F238E27FC236}">
                <a16:creationId xmlns:a16="http://schemas.microsoft.com/office/drawing/2014/main" xmlns="" id="{D8BE3616-06AF-4FFD-B90D-5A2B36515EE1}"/>
              </a:ext>
            </a:extLst>
          </p:cNvPr>
          <p:cNvSpPr/>
          <p:nvPr/>
        </p:nvSpPr>
        <p:spPr>
          <a:xfrm>
            <a:off x="7795248" y="3043991"/>
            <a:ext cx="2376000" cy="638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Y견고딕" pitchFamily="18" charset="-127"/>
                <a:ea typeface="HY견고딕" pitchFamily="18" charset="-127"/>
              </a:rPr>
              <a:t>D</a:t>
            </a: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Y견고딕" pitchFamily="18" charset="-127"/>
                <a:ea typeface="HY견고딕" pitchFamily="18" charset="-127"/>
              </a:rPr>
              <a:t>ata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0" name="CustomShape 13">
            <a:extLst>
              <a:ext uri="{FF2B5EF4-FFF2-40B4-BE49-F238E27FC236}">
                <a16:creationId xmlns:a16="http://schemas.microsoft.com/office/drawing/2014/main" xmlns="" id="{8629CBAB-E604-4BEB-8B82-37B1957AB8DD}"/>
              </a:ext>
            </a:extLst>
          </p:cNvPr>
          <p:cNvSpPr/>
          <p:nvPr/>
        </p:nvSpPr>
        <p:spPr>
          <a:xfrm>
            <a:off x="7881724" y="5857830"/>
            <a:ext cx="2193120" cy="54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Y견고딕" pitchFamily="18" charset="-127"/>
                <a:ea typeface="HY견고딕" pitchFamily="18" charset="-127"/>
              </a:rPr>
              <a:t>Compute 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Y견고딕" pitchFamily="18" charset="-127"/>
                <a:ea typeface="HY견고딕" pitchFamily="18" charset="-127"/>
              </a:rPr>
              <a:t>steer</a:t>
            </a: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xmlns="" id="{E72D30AE-4B8C-4B5C-A0A2-DB91599B1A6A}"/>
              </a:ext>
            </a:extLst>
          </p:cNvPr>
          <p:cNvCxnSpPr>
            <a:cxnSpLocks/>
            <a:endCxn id="89" idx="0"/>
          </p:cNvCxnSpPr>
          <p:nvPr/>
        </p:nvCxnSpPr>
        <p:spPr>
          <a:xfrm flipH="1">
            <a:off x="8983248" y="2655075"/>
            <a:ext cx="3728" cy="3889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2" descr="ìë²ì ëí ì´ë¯¸ì§ ê²ìê²°ê³¼">
            <a:extLst>
              <a:ext uri="{FF2B5EF4-FFF2-40B4-BE49-F238E27FC236}">
                <a16:creationId xmlns:a16="http://schemas.microsoft.com/office/drawing/2014/main" xmlns="" id="{1D8F867A-3509-4A13-A69A-C31346FA4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7329" y="1275887"/>
            <a:ext cx="2232160" cy="156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AutoShape 4" descr="ê´ë ¨ ì´ë¯¸ì§">
            <a:extLst>
              <a:ext uri="{FF2B5EF4-FFF2-40B4-BE49-F238E27FC236}">
                <a16:creationId xmlns:a16="http://schemas.microsoft.com/office/drawing/2014/main" xmlns="" id="{4EF67FFC-063A-4F36-96C4-8D45AE8838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45936" y="389839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96" name="Picture 6" descr="ê´ë ¨ ì´ë¯¸ì§">
            <a:extLst>
              <a:ext uri="{FF2B5EF4-FFF2-40B4-BE49-F238E27FC236}">
                <a16:creationId xmlns:a16="http://schemas.microsoft.com/office/drawing/2014/main" xmlns="" id="{E1EA2950-35C7-4A68-8AC1-8002824B0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411" y="1536751"/>
            <a:ext cx="1399200" cy="139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CustomShape 9">
            <a:extLst>
              <a:ext uri="{FF2B5EF4-FFF2-40B4-BE49-F238E27FC236}">
                <a16:creationId xmlns:a16="http://schemas.microsoft.com/office/drawing/2014/main" xmlns="" id="{C6E3A8CD-BD85-4326-9543-89ECD0E683E0}"/>
              </a:ext>
            </a:extLst>
          </p:cNvPr>
          <p:cNvSpPr/>
          <p:nvPr/>
        </p:nvSpPr>
        <p:spPr>
          <a:xfrm>
            <a:off x="2030034" y="5402388"/>
            <a:ext cx="2193120" cy="54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Y견고딕" pitchFamily="18" charset="-127"/>
                <a:ea typeface="HY견고딕" pitchFamily="18" charset="-127"/>
              </a:rPr>
              <a:t>C</a:t>
            </a: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Y견고딕" pitchFamily="18" charset="-127"/>
                <a:ea typeface="HY견고딕" pitchFamily="18" charset="-127"/>
              </a:rPr>
              <a:t>amera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98" name="Picture 6" descr="ê´ë ¨ ì´ë¯¸ì§">
            <a:extLst>
              <a:ext uri="{FF2B5EF4-FFF2-40B4-BE49-F238E27FC236}">
                <a16:creationId xmlns:a16="http://schemas.microsoft.com/office/drawing/2014/main" xmlns="" id="{2902685B-255C-4EE7-B66C-67F1F59C1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940" y="3860636"/>
            <a:ext cx="1399200" cy="139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xmlns="" id="{8EDAA693-DEED-4A0B-8C82-4656DD92DBBF}"/>
              </a:ext>
            </a:extLst>
          </p:cNvPr>
          <p:cNvCxnSpPr>
            <a:cxnSpLocks/>
            <a:stCxn id="88" idx="3"/>
            <a:endCxn id="103" idx="1"/>
          </p:cNvCxnSpPr>
          <p:nvPr/>
        </p:nvCxnSpPr>
        <p:spPr>
          <a:xfrm>
            <a:off x="4258625" y="3352103"/>
            <a:ext cx="564110" cy="8244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xmlns="" id="{3EF740CB-9E57-4CAC-976C-7F3C5E60BAE9}"/>
              </a:ext>
            </a:extLst>
          </p:cNvPr>
          <p:cNvCxnSpPr>
            <a:cxnSpLocks/>
            <a:endCxn id="103" idx="1"/>
          </p:cNvCxnSpPr>
          <p:nvPr/>
        </p:nvCxnSpPr>
        <p:spPr>
          <a:xfrm flipV="1">
            <a:off x="4182118" y="4176588"/>
            <a:ext cx="640617" cy="1499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xmlns="" id="{CAEB462A-F63B-4055-A4CD-DF4415DA2FE7}"/>
              </a:ext>
            </a:extLst>
          </p:cNvPr>
          <p:cNvCxnSpPr>
            <a:cxnSpLocks/>
            <a:stCxn id="105" idx="2"/>
            <a:endCxn id="90" idx="0"/>
          </p:cNvCxnSpPr>
          <p:nvPr/>
        </p:nvCxnSpPr>
        <p:spPr>
          <a:xfrm>
            <a:off x="8978284" y="4907913"/>
            <a:ext cx="0" cy="9499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xmlns="" id="{1E154BC7-C9B6-40A0-8587-37EE1BCFAFD4}"/>
              </a:ext>
            </a:extLst>
          </p:cNvPr>
          <p:cNvCxnSpPr>
            <a:cxnSpLocks/>
          </p:cNvCxnSpPr>
          <p:nvPr/>
        </p:nvCxnSpPr>
        <p:spPr>
          <a:xfrm flipH="1" flipV="1">
            <a:off x="6868533" y="4418954"/>
            <a:ext cx="1013192" cy="17207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8" descr="wifi iconì ëí ì´ë¯¸ì§ ê²ìê²°ê³¼">
            <a:extLst>
              <a:ext uri="{FF2B5EF4-FFF2-40B4-BE49-F238E27FC236}">
                <a16:creationId xmlns:a16="http://schemas.microsoft.com/office/drawing/2014/main" xmlns="" id="{32298233-B366-485F-BA75-39AB6873B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735" y="3169933"/>
            <a:ext cx="2013310" cy="201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xmlns="" id="{97744BD3-4DEC-4EF3-892F-50056C66C553}"/>
              </a:ext>
            </a:extLst>
          </p:cNvPr>
          <p:cNvCxnSpPr>
            <a:cxnSpLocks/>
          </p:cNvCxnSpPr>
          <p:nvPr/>
        </p:nvCxnSpPr>
        <p:spPr>
          <a:xfrm flipV="1">
            <a:off x="6868533" y="2335755"/>
            <a:ext cx="930443" cy="17843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ustomShape 12">
            <a:extLst>
              <a:ext uri="{FF2B5EF4-FFF2-40B4-BE49-F238E27FC236}">
                <a16:creationId xmlns:a16="http://schemas.microsoft.com/office/drawing/2014/main" xmlns="" id="{93D94CC1-F1ED-48FD-B4C2-E11F6924805F}"/>
              </a:ext>
            </a:extLst>
          </p:cNvPr>
          <p:cNvSpPr/>
          <p:nvPr/>
        </p:nvSpPr>
        <p:spPr>
          <a:xfrm>
            <a:off x="7790284" y="4269273"/>
            <a:ext cx="2376000" cy="638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Y견고딕" pitchFamily="18" charset="-127"/>
                <a:ea typeface="HY견고딕" pitchFamily="18" charset="-127"/>
              </a:rPr>
              <a:t>Pos-Connected Net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xmlns="" id="{8032BAD4-1A6D-4F0C-968F-A43D155E22E3}"/>
              </a:ext>
            </a:extLst>
          </p:cNvPr>
          <p:cNvCxnSpPr>
            <a:cxnSpLocks/>
            <a:stCxn id="89" idx="2"/>
            <a:endCxn id="105" idx="0"/>
          </p:cNvCxnSpPr>
          <p:nvPr/>
        </p:nvCxnSpPr>
        <p:spPr>
          <a:xfrm flipH="1">
            <a:off x="8978284" y="3682631"/>
            <a:ext cx="4964" cy="5866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xmlns="" id="{96DC21B9-1220-4FB7-8A12-90270BB470BD}"/>
              </a:ext>
            </a:extLst>
          </p:cNvPr>
          <p:cNvSpPr txBox="1"/>
          <p:nvPr/>
        </p:nvSpPr>
        <p:spPr>
          <a:xfrm>
            <a:off x="862592" y="1073512"/>
            <a:ext cx="5443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HY견고딕" pitchFamily="18" charset="-127"/>
                <a:ea typeface="HY견고딕" pitchFamily="18" charset="-127"/>
              </a:rPr>
              <a:t>Blue</a:t>
            </a:r>
            <a:r>
              <a:rPr lang="ko-KR" altLang="en-US" sz="2400" b="1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b="1" dirty="0">
                <a:latin typeface="HY견고딕" pitchFamily="18" charset="-127"/>
                <a:ea typeface="HY견고딕" pitchFamily="18" charset="-127"/>
              </a:rPr>
              <a:t>Print</a:t>
            </a:r>
            <a:endParaRPr lang="ko-KR" altLang="en-US" sz="2400" b="1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F27FEAFD-628D-459D-A679-A02180E34790}"/>
              </a:ext>
            </a:extLst>
          </p:cNvPr>
          <p:cNvSpPr txBox="1"/>
          <p:nvPr/>
        </p:nvSpPr>
        <p:spPr>
          <a:xfrm>
            <a:off x="436315" y="195569"/>
            <a:ext cx="101635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5EC9DC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en-US" altLang="ko-KR" sz="11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36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4000" dirty="0">
                <a:latin typeface="HY견고딕" pitchFamily="18" charset="-127"/>
                <a:ea typeface="HY견고딕" pitchFamily="18" charset="-127"/>
              </a:rPr>
              <a:t>프로젝트 소개</a:t>
            </a:r>
            <a:endParaRPr lang="en-US" altLang="ko-KR" sz="4000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sz="36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0DD3E7B9-5A5E-43CF-BA3D-2EFF7CF911C6}"/>
              </a:ext>
            </a:extLst>
          </p:cNvPr>
          <p:cNvSpPr txBox="1"/>
          <p:nvPr/>
        </p:nvSpPr>
        <p:spPr>
          <a:xfrm>
            <a:off x="6955972" y="282898"/>
            <a:ext cx="4223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2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Connected Mechanism</a:t>
            </a:r>
            <a:endParaRPr lang="ko-KR" altLang="en-US" sz="2400" b="1" dirty="0">
              <a:solidFill>
                <a:schemeClr val="bg2">
                  <a:lumMod val="5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44356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ACDDBAE-4B93-4B4C-89A4-A3028D961565}"/>
              </a:ext>
            </a:extLst>
          </p:cNvPr>
          <p:cNvSpPr txBox="1"/>
          <p:nvPr/>
        </p:nvSpPr>
        <p:spPr>
          <a:xfrm>
            <a:off x="0" y="2119738"/>
            <a:ext cx="12192000" cy="227754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ko-KR" altLang="en-US" sz="6000" dirty="0" smtClean="0">
                <a:latin typeface="HY견고딕" pitchFamily="18" charset="-127"/>
                <a:ea typeface="HY견고딕" pitchFamily="18" charset="-127"/>
              </a:rPr>
              <a:t>프로젝트 개발과</a:t>
            </a:r>
            <a:r>
              <a:rPr lang="ko-KR" altLang="en-US" sz="6000" dirty="0">
                <a:latin typeface="HY견고딕" pitchFamily="18" charset="-127"/>
                <a:ea typeface="HY견고딕" pitchFamily="18" charset="-127"/>
              </a:rPr>
              <a:t>정</a:t>
            </a:r>
            <a:r>
              <a:rPr lang="ko-KR" altLang="en-US" sz="4800" b="1" dirty="0" smtClean="0">
                <a:latin typeface="HY견고딕" pitchFamily="18" charset="-127"/>
                <a:ea typeface="HY견고딕" pitchFamily="18" charset="-127"/>
              </a:rPr>
              <a:t> </a:t>
            </a:r>
            <a:endParaRPr lang="en-US" altLang="ko-KR" sz="4800" b="1" dirty="0"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en-US" altLang="ko-KR" sz="2800" dirty="0" smtClean="0">
                <a:solidFill>
                  <a:srgbClr val="00B0F0"/>
                </a:solidFill>
                <a:latin typeface="HY견고딕" pitchFamily="18" charset="-127"/>
                <a:ea typeface="HY견고딕" pitchFamily="18" charset="-127"/>
              </a:rPr>
              <a:t>POSCO</a:t>
            </a:r>
            <a:r>
              <a:rPr lang="en-US" altLang="ko-KR" sz="2800" dirty="0" smtClean="0">
                <a:latin typeface="HY견고딕" pitchFamily="18" charset="-127"/>
                <a:ea typeface="HY견고딕" pitchFamily="18" charset="-127"/>
              </a:rPr>
              <a:t>-</a:t>
            </a:r>
            <a:r>
              <a:rPr lang="en-US" altLang="ko-KR" sz="2800" dirty="0" err="1" smtClean="0">
                <a:latin typeface="HY견고딕" pitchFamily="18" charset="-127"/>
                <a:ea typeface="HY견고딕" pitchFamily="18" charset="-127"/>
              </a:rPr>
              <a:t>nnected</a:t>
            </a:r>
            <a:endParaRPr lang="en-US" altLang="ko-KR" sz="2800" dirty="0">
              <a:latin typeface="HY견고딕" pitchFamily="18" charset="-127"/>
              <a:ea typeface="HY견고딕" pitchFamily="18" charset="-127"/>
            </a:endParaRPr>
          </a:p>
          <a:p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5D27FCA8-3E30-4022-AD53-E8ABEF76E703}"/>
              </a:ext>
            </a:extLst>
          </p:cNvPr>
          <p:cNvGrpSpPr/>
          <p:nvPr/>
        </p:nvGrpSpPr>
        <p:grpSpPr>
          <a:xfrm>
            <a:off x="0" y="-457199"/>
            <a:ext cx="7255493" cy="6089904"/>
            <a:chOff x="0" y="-14928"/>
            <a:chExt cx="6458246" cy="6886527"/>
          </a:xfrm>
        </p:grpSpPr>
        <p:sp>
          <p:nvSpPr>
            <p:cNvPr id="5" name="Параллелограмм 17">
              <a:extLst>
                <a:ext uri="{FF2B5EF4-FFF2-40B4-BE49-F238E27FC236}">
                  <a16:creationId xmlns:a16="http://schemas.microsoft.com/office/drawing/2014/main" xmlns="" id="{DD672A30-F39C-4F04-ACC2-2EAACB761459}"/>
                </a:ext>
              </a:extLst>
            </p:cNvPr>
            <p:cNvSpPr/>
            <p:nvPr/>
          </p:nvSpPr>
          <p:spPr>
            <a:xfrm>
              <a:off x="0" y="-14928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" name="Прямоугольный треугольник 11">
              <a:extLst>
                <a:ext uri="{FF2B5EF4-FFF2-40B4-BE49-F238E27FC236}">
                  <a16:creationId xmlns:a16="http://schemas.microsoft.com/office/drawing/2014/main" xmlns="" id="{FEE40E08-61CE-45BC-9A2F-A6FD593F9D20}"/>
                </a:ext>
              </a:extLst>
            </p:cNvPr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HY견고딕" pitchFamily="18" charset="-127"/>
                <a:ea typeface="HY견고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04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>
            <a:off x="2983972" y="-2393077"/>
            <a:ext cx="6606407" cy="11809652"/>
          </a:xfrm>
          <a:prstGeom prst="round2SameRect">
            <a:avLst>
              <a:gd name="adj1" fmla="val 6105"/>
              <a:gd name="adj2" fmla="val 0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 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g</a:t>
            </a: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605870" y="6470460"/>
            <a:ext cx="55181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Connected</a:t>
            </a:r>
            <a:r>
              <a:rPr lang="ko-KR" altLang="en-US" sz="1600" b="1" i="1" kern="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600" b="1" i="1" kern="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Car</a:t>
            </a:r>
            <a:endParaRPr lang="en-US" altLang="ko-KR" sz="2000" b="1" i="1" kern="0" dirty="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xmlns="" id="{177BFB0A-F398-4579-AA44-472491C5331E}"/>
              </a:ext>
            </a:extLst>
          </p:cNvPr>
          <p:cNvGrpSpPr/>
          <p:nvPr/>
        </p:nvGrpSpPr>
        <p:grpSpPr>
          <a:xfrm>
            <a:off x="-295457" y="78969"/>
            <a:ext cx="567469" cy="1631867"/>
            <a:chOff x="339679" y="552842"/>
            <a:chExt cx="1250974" cy="1631867"/>
          </a:xfrm>
        </p:grpSpPr>
        <p:cxnSp>
          <p:nvCxnSpPr>
            <p:cNvPr id="72" name="직선 연결선 71"/>
            <p:cNvCxnSpPr>
              <a:cxnSpLocks/>
            </p:cNvCxnSpPr>
            <p:nvPr/>
          </p:nvCxnSpPr>
          <p:spPr>
            <a:xfrm>
              <a:off x="381756" y="1961508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>
              <a:cxnSpLocks/>
            </p:cNvCxnSpPr>
            <p:nvPr/>
          </p:nvCxnSpPr>
          <p:spPr>
            <a:xfrm>
              <a:off x="780653" y="2184709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>
              <a:cxnSpLocks/>
            </p:cNvCxnSpPr>
            <p:nvPr/>
          </p:nvCxnSpPr>
          <p:spPr>
            <a:xfrm>
              <a:off x="1158653" y="1716031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>
              <a:cxnSpLocks/>
            </p:cNvCxnSpPr>
            <p:nvPr/>
          </p:nvCxnSpPr>
          <p:spPr>
            <a:xfrm>
              <a:off x="348653" y="859793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>
              <a:cxnSpLocks/>
            </p:cNvCxnSpPr>
            <p:nvPr/>
          </p:nvCxnSpPr>
          <p:spPr>
            <a:xfrm>
              <a:off x="834653" y="1195825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>
              <a:cxnSpLocks/>
            </p:cNvCxnSpPr>
            <p:nvPr/>
          </p:nvCxnSpPr>
          <p:spPr>
            <a:xfrm>
              <a:off x="339679" y="552842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10971348" y="419270"/>
            <a:ext cx="952662" cy="893243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cxnSp>
          <p:nvCxnSpPr>
            <p:cNvPr id="52" name="직선 연결선 51"/>
            <p:cNvCxnSpPr>
              <a:cxnSpLocks/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588CD07D-B278-49A1-85B5-187B69F1B54D}"/>
              </a:ext>
            </a:extLst>
          </p:cNvPr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 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xmlns="" id="{3F33655E-7CDF-47A7-B301-F1A364F1D104}"/>
              </a:ext>
            </a:extLst>
          </p:cNvPr>
          <p:cNvGrpSpPr/>
          <p:nvPr/>
        </p:nvGrpSpPr>
        <p:grpSpPr>
          <a:xfrm>
            <a:off x="98366" y="78970"/>
            <a:ext cx="7255493" cy="6820136"/>
            <a:chOff x="0" y="-14928"/>
            <a:chExt cx="6458246" cy="6886527"/>
          </a:xfrm>
        </p:grpSpPr>
        <p:sp>
          <p:nvSpPr>
            <p:cNvPr id="57" name="Параллелограмм 17">
              <a:extLst>
                <a:ext uri="{FF2B5EF4-FFF2-40B4-BE49-F238E27FC236}">
                  <a16:creationId xmlns:a16="http://schemas.microsoft.com/office/drawing/2014/main" xmlns="" id="{2353D7B4-37D1-4F96-A862-E8B898B41A8E}"/>
                </a:ext>
              </a:extLst>
            </p:cNvPr>
            <p:cNvSpPr/>
            <p:nvPr/>
          </p:nvSpPr>
          <p:spPr>
            <a:xfrm>
              <a:off x="0" y="-14928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8" name="Прямоугольный треугольник 11">
              <a:extLst>
                <a:ext uri="{FF2B5EF4-FFF2-40B4-BE49-F238E27FC236}">
                  <a16:creationId xmlns:a16="http://schemas.microsoft.com/office/drawing/2014/main" xmlns="" id="{2A3BE2A7-55C9-4BC1-96B8-843659F0E999}"/>
                </a:ext>
              </a:extLst>
            </p:cNvPr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27FEAFD-628D-459D-A679-A02180E34790}"/>
              </a:ext>
            </a:extLst>
          </p:cNvPr>
          <p:cNvSpPr txBox="1"/>
          <p:nvPr/>
        </p:nvSpPr>
        <p:spPr>
          <a:xfrm>
            <a:off x="436315" y="195569"/>
            <a:ext cx="101635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5EC9DC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en-US" altLang="ko-KR" sz="12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4000" dirty="0" smtClean="0">
                <a:latin typeface="HY견고딕" pitchFamily="18" charset="-127"/>
                <a:ea typeface="HY견고딕" pitchFamily="18" charset="-127"/>
              </a:rPr>
              <a:t>프로젝트</a:t>
            </a:r>
            <a:r>
              <a:rPr lang="en-US" altLang="ko-KR" sz="40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4000" dirty="0">
                <a:latin typeface="HY견고딕" pitchFamily="18" charset="-127"/>
                <a:ea typeface="HY견고딕" pitchFamily="18" charset="-127"/>
              </a:rPr>
              <a:t>개발 과정</a:t>
            </a:r>
            <a:endParaRPr lang="en-US" altLang="ko-KR" sz="2800" dirty="0"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xmlns="" id="{1001F23B-7C71-4256-992E-68F62A06B108}"/>
              </a:ext>
            </a:extLst>
          </p:cNvPr>
          <p:cNvCxnSpPr>
            <a:cxnSpLocks/>
          </p:cNvCxnSpPr>
          <p:nvPr/>
        </p:nvCxnSpPr>
        <p:spPr>
          <a:xfrm>
            <a:off x="382349" y="939842"/>
            <a:ext cx="5580441" cy="0"/>
          </a:xfrm>
          <a:prstGeom prst="line">
            <a:avLst/>
          </a:prstGeom>
          <a:ln w="28575">
            <a:solidFill>
              <a:srgbClr val="5EC9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0DD3E7B9-5A5E-43CF-BA3D-2EFF7CF911C6}"/>
              </a:ext>
            </a:extLst>
          </p:cNvPr>
          <p:cNvSpPr txBox="1"/>
          <p:nvPr/>
        </p:nvSpPr>
        <p:spPr>
          <a:xfrm>
            <a:off x="6377938" y="549820"/>
            <a:ext cx="4934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Connected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용 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RC Car 4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대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400" b="1" dirty="0" smtClean="0">
                <a:solidFill>
                  <a:schemeClr val="bg2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제작 </a:t>
            </a:r>
            <a:endParaRPr lang="ko-KR" altLang="en-US" sz="2400" b="1" dirty="0">
              <a:solidFill>
                <a:schemeClr val="bg2">
                  <a:lumMod val="5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xmlns="" id="{C55BE370-31FE-4FAB-AB79-9490DC8086D2}"/>
              </a:ext>
            </a:extLst>
          </p:cNvPr>
          <p:cNvSpPr/>
          <p:nvPr/>
        </p:nvSpPr>
        <p:spPr>
          <a:xfrm>
            <a:off x="3108207" y="3866126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 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5" name="AutoShape 4" descr="ê´ë ¨ ì´ë¯¸ì§">
            <a:extLst>
              <a:ext uri="{FF2B5EF4-FFF2-40B4-BE49-F238E27FC236}">
                <a16:creationId xmlns:a16="http://schemas.microsoft.com/office/drawing/2014/main" xmlns="" id="{4EF67FFC-063A-4F36-96C4-8D45AE8838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45936" y="389839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xmlns="" id="{F7D36F84-2CDA-4284-812D-DF32C9E20879}"/>
              </a:ext>
            </a:extLst>
          </p:cNvPr>
          <p:cNvSpPr/>
          <p:nvPr/>
        </p:nvSpPr>
        <p:spPr>
          <a:xfrm>
            <a:off x="2230383" y="3536942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 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8" name="AutoShape 4" descr="ê´ë ¨ ì´ë¯¸ì§">
            <a:extLst>
              <a:ext uri="{FF2B5EF4-FFF2-40B4-BE49-F238E27FC236}">
                <a16:creationId xmlns:a16="http://schemas.microsoft.com/office/drawing/2014/main" xmlns="" id="{743C2CFA-A325-42D8-9CC4-DCD12CD468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68112" y="356920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xmlns="" id="{24575B5D-ADCF-45D7-BF6B-E36B5F6C0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128" y="2996366"/>
            <a:ext cx="2674882" cy="3620019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xmlns="" id="{7AD13610-3215-46D1-8532-C3A718FF6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160" y="2996366"/>
            <a:ext cx="2702733" cy="360364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74D1E54-AC50-415B-9255-D7915706A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323" y="2996366"/>
            <a:ext cx="2282934" cy="17122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4E32123-1476-46EF-BC5D-17E028EE0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1323" y="4904184"/>
            <a:ext cx="2282934" cy="171220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08842" y="1312514"/>
            <a:ext cx="5047699" cy="156885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dirty="0" smtClean="0">
                <a:latin typeface="HY견고딕" pitchFamily="18" charset="-127"/>
                <a:ea typeface="HY견고딕" pitchFamily="18" charset="-127"/>
              </a:rPr>
              <a:t># Connected</a:t>
            </a:r>
            <a:r>
              <a:rPr lang="ko-KR" altLang="en-US" sz="1600" dirty="0">
                <a:latin typeface="HY견고딕" pitchFamily="18" charset="-127"/>
                <a:ea typeface="HY견고딕" pitchFamily="18" charset="-127"/>
              </a:rPr>
              <a:t>를 위한 </a:t>
            </a:r>
            <a:r>
              <a:rPr lang="en-US" altLang="ko-KR" sz="1600" dirty="0">
                <a:latin typeface="HY견고딕" pitchFamily="18" charset="-127"/>
                <a:ea typeface="HY견고딕" pitchFamily="18" charset="-127"/>
              </a:rPr>
              <a:t>4</a:t>
            </a:r>
            <a:r>
              <a:rPr lang="ko-KR" altLang="en-US" sz="1600" dirty="0">
                <a:latin typeface="HY견고딕" pitchFamily="18" charset="-127"/>
                <a:ea typeface="HY견고딕" pitchFamily="18" charset="-127"/>
              </a:rPr>
              <a:t>대의 </a:t>
            </a:r>
            <a:r>
              <a:rPr lang="en-US" altLang="ko-KR" sz="1600" dirty="0">
                <a:latin typeface="HY견고딕" pitchFamily="18" charset="-127"/>
                <a:ea typeface="HY견고딕" pitchFamily="18" charset="-127"/>
              </a:rPr>
              <a:t>Donkey Car </a:t>
            </a:r>
            <a:r>
              <a:rPr lang="ko-KR" altLang="en-US" sz="1600" dirty="0">
                <a:latin typeface="HY견고딕" pitchFamily="18" charset="-127"/>
                <a:ea typeface="HY견고딕" pitchFamily="18" charset="-127"/>
              </a:rPr>
              <a:t>준비</a:t>
            </a:r>
            <a:endParaRPr lang="en-US" altLang="ko-KR" sz="1600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sz="1600" dirty="0">
              <a:latin typeface="HY견고딕" pitchFamily="18" charset="-127"/>
              <a:ea typeface="HY견고딕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HY견고딕" pitchFamily="18" charset="-127"/>
                <a:ea typeface="HY견고딕" pitchFamily="18" charset="-127"/>
              </a:rPr>
              <a:t>기존에 인턴들이 사용하던 </a:t>
            </a:r>
            <a:r>
              <a:rPr lang="en-US" altLang="ko-KR" sz="1600" dirty="0">
                <a:latin typeface="HY견고딕" pitchFamily="18" charset="-127"/>
                <a:ea typeface="HY견고딕" pitchFamily="18" charset="-127"/>
              </a:rPr>
              <a:t>2</a:t>
            </a:r>
            <a:r>
              <a:rPr lang="ko-KR" altLang="en-US" sz="1600" dirty="0">
                <a:latin typeface="HY견고딕" pitchFamily="18" charset="-127"/>
                <a:ea typeface="HY견고딕" pitchFamily="18" charset="-127"/>
              </a:rPr>
              <a:t>대의 차량</a:t>
            </a:r>
            <a:endParaRPr lang="en-US" altLang="ko-KR" sz="1600" dirty="0">
              <a:latin typeface="HY견고딕" pitchFamily="18" charset="-127"/>
              <a:ea typeface="HY견고딕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HY견고딕" pitchFamily="18" charset="-127"/>
              <a:ea typeface="HY견고딕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 err="1">
                <a:latin typeface="HY견고딕" pitchFamily="18" charset="-127"/>
                <a:ea typeface="HY견고딕" pitchFamily="18" charset="-127"/>
              </a:rPr>
              <a:t>커넥티드를</a:t>
            </a:r>
            <a:r>
              <a:rPr lang="ko-KR" altLang="en-US" sz="1600" dirty="0">
                <a:latin typeface="HY견고딕" pitchFamily="18" charset="-127"/>
                <a:ea typeface="HY견고딕" pitchFamily="18" charset="-127"/>
              </a:rPr>
              <a:t> 위한 </a:t>
            </a:r>
            <a:r>
              <a:rPr lang="en-US" altLang="ko-KR" sz="1600" dirty="0">
                <a:latin typeface="HY견고딕" pitchFamily="18" charset="-127"/>
                <a:ea typeface="HY견고딕" pitchFamily="18" charset="-127"/>
              </a:rPr>
              <a:t>2</a:t>
            </a:r>
            <a:r>
              <a:rPr lang="ko-KR" altLang="en-US" sz="1600" dirty="0">
                <a:latin typeface="HY견고딕" pitchFamily="18" charset="-127"/>
                <a:ea typeface="HY견고딕" pitchFamily="18" charset="-127"/>
              </a:rPr>
              <a:t>대의 차량 추가 구매 </a:t>
            </a:r>
            <a:endParaRPr lang="en-US" altLang="ko-KR" sz="16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741954" y="1312513"/>
            <a:ext cx="5992943" cy="156885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dirty="0" smtClean="0">
                <a:latin typeface="HY견고딕" pitchFamily="18" charset="-127"/>
                <a:ea typeface="HY견고딕" pitchFamily="18" charset="-127"/>
              </a:rPr>
              <a:t># </a:t>
            </a:r>
            <a:r>
              <a:rPr lang="ko-KR" altLang="en-US" sz="1600" dirty="0" smtClean="0">
                <a:latin typeface="HY견고딕" pitchFamily="18" charset="-127"/>
                <a:ea typeface="HY견고딕" pitchFamily="18" charset="-127"/>
              </a:rPr>
              <a:t>차량 </a:t>
            </a:r>
            <a:r>
              <a:rPr lang="ko-KR" altLang="en-US" sz="1600" dirty="0">
                <a:latin typeface="HY견고딕" pitchFamily="18" charset="-127"/>
                <a:ea typeface="HY견고딕" pitchFamily="18" charset="-127"/>
              </a:rPr>
              <a:t>간 위치를 받을 수 있도록 </a:t>
            </a:r>
            <a:r>
              <a:rPr lang="en-US" altLang="ko-KR" sz="1600" dirty="0">
                <a:latin typeface="HY견고딕" pitchFamily="18" charset="-127"/>
                <a:ea typeface="HY견고딕" pitchFamily="18" charset="-127"/>
              </a:rPr>
              <a:t>Track </a:t>
            </a:r>
            <a:r>
              <a:rPr lang="ko-KR" altLang="en-US" sz="1600" dirty="0">
                <a:latin typeface="HY견고딕" pitchFamily="18" charset="-127"/>
                <a:ea typeface="HY견고딕" pitchFamily="18" charset="-127"/>
              </a:rPr>
              <a:t>환경 구축 </a:t>
            </a:r>
            <a:endParaRPr lang="en-US" altLang="ko-KR" sz="1600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sz="1600" dirty="0">
              <a:latin typeface="HY견고딕" pitchFamily="18" charset="-127"/>
              <a:ea typeface="HY견고딕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HY견고딕" pitchFamily="18" charset="-127"/>
                <a:ea typeface="HY견고딕" pitchFamily="18" charset="-127"/>
              </a:rPr>
              <a:t>실내 기반 위치 인식을 위한 넓은 트랙 구축  </a:t>
            </a:r>
            <a:endParaRPr lang="en-US" altLang="ko-KR" sz="1600" dirty="0">
              <a:latin typeface="HY견고딕" pitchFamily="18" charset="-127"/>
              <a:ea typeface="HY견고딕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HY견고딕" pitchFamily="18" charset="-127"/>
              <a:ea typeface="HY견고딕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HY견고딕" pitchFamily="18" charset="-127"/>
                <a:ea typeface="HY견고딕" pitchFamily="18" charset="-127"/>
              </a:rPr>
              <a:t>다양한 장소에서의 구동을 위한 </a:t>
            </a:r>
            <a:r>
              <a:rPr lang="ko-KR" altLang="en-US" sz="1600" dirty="0" err="1">
                <a:latin typeface="HY견고딕" pitchFamily="18" charset="-127"/>
                <a:ea typeface="HY견고딕" pitchFamily="18" charset="-127"/>
              </a:rPr>
              <a:t>휴대성이</a:t>
            </a:r>
            <a:r>
              <a:rPr lang="ko-KR" altLang="en-US" sz="16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600" dirty="0" err="1" smtClean="0">
                <a:latin typeface="HY견고딕" pitchFamily="18" charset="-127"/>
                <a:ea typeface="HY견고딕" pitchFamily="18" charset="-127"/>
              </a:rPr>
              <a:t>좋은트랙</a:t>
            </a:r>
            <a:r>
              <a:rPr lang="ko-KR" altLang="en-US" sz="1600" dirty="0" smtClean="0">
                <a:latin typeface="HY견고딕" pitchFamily="18" charset="-127"/>
                <a:ea typeface="HY견고딕" pitchFamily="18" charset="-127"/>
              </a:rPr>
              <a:t> 구축</a:t>
            </a:r>
            <a:endParaRPr lang="en-US" altLang="ko-KR" sz="1600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781942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4154</TotalTime>
  <Words>612</Words>
  <Application>Microsoft Office PowerPoint</Application>
  <PresentationFormat>사용자 지정</PresentationFormat>
  <Paragraphs>242</Paragraphs>
  <Slides>22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3" baseType="lpstr"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junho Lee</cp:lastModifiedBy>
  <cp:revision>476</cp:revision>
  <dcterms:created xsi:type="dcterms:W3CDTF">2019-02-08T07:37:09Z</dcterms:created>
  <dcterms:modified xsi:type="dcterms:W3CDTF">2019-09-24T15:36:08Z</dcterms:modified>
</cp:coreProperties>
</file>